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9" r:id="rId1"/>
    <p:sldMasterId id="2147483648" r:id="rId2"/>
  </p:sldMasterIdLst>
  <p:notesMasterIdLst>
    <p:notesMasterId r:id="rId32"/>
  </p:notesMasterIdLst>
  <p:handoutMasterIdLst>
    <p:handoutMasterId r:id="rId33"/>
  </p:handoutMasterIdLst>
  <p:sldIdLst>
    <p:sldId id="262" r:id="rId3"/>
    <p:sldId id="745" r:id="rId4"/>
    <p:sldId id="785" r:id="rId5"/>
    <p:sldId id="756" r:id="rId6"/>
    <p:sldId id="757" r:id="rId7"/>
    <p:sldId id="771" r:id="rId8"/>
    <p:sldId id="758" r:id="rId9"/>
    <p:sldId id="759" r:id="rId10"/>
    <p:sldId id="760" r:id="rId11"/>
    <p:sldId id="761" r:id="rId12"/>
    <p:sldId id="762" r:id="rId13"/>
    <p:sldId id="770" r:id="rId14"/>
    <p:sldId id="763" r:id="rId15"/>
    <p:sldId id="764" r:id="rId16"/>
    <p:sldId id="765" r:id="rId17"/>
    <p:sldId id="766" r:id="rId18"/>
    <p:sldId id="767" r:id="rId19"/>
    <p:sldId id="769" r:id="rId20"/>
    <p:sldId id="772" r:id="rId21"/>
    <p:sldId id="773" r:id="rId22"/>
    <p:sldId id="774" r:id="rId23"/>
    <p:sldId id="775" r:id="rId24"/>
    <p:sldId id="776" r:id="rId25"/>
    <p:sldId id="777" r:id="rId26"/>
    <p:sldId id="786" r:id="rId27"/>
    <p:sldId id="782" r:id="rId28"/>
    <p:sldId id="783" r:id="rId29"/>
    <p:sldId id="784" r:id="rId30"/>
    <p:sldId id="715" r:id="rId31"/>
  </p:sldIdLst>
  <p:sldSz cx="12192000" cy="6858000"/>
  <p:notesSz cx="6858000" cy="9144000"/>
  <p:embeddedFontLst>
    <p:embeddedFont>
      <p:font typeface="Montserrat Bold" panose="00000800000000000000" pitchFamily="2" charset="0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7177"/>
    <a:srgbClr val="00438E"/>
    <a:srgbClr val="149AD8"/>
    <a:srgbClr val="7159A4"/>
    <a:srgbClr val="0B9348"/>
    <a:srgbClr val="F49F1B"/>
    <a:srgbClr val="5CB9E4"/>
    <a:srgbClr val="02478F"/>
    <a:srgbClr val="024890"/>
    <a:srgbClr val="0C0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927" autoAdjust="0"/>
  </p:normalViewPr>
  <p:slideViewPr>
    <p:cSldViewPr showGuides="1">
      <p:cViewPr varScale="1">
        <p:scale>
          <a:sx n="100" d="100"/>
          <a:sy n="100" d="100"/>
        </p:scale>
        <p:origin x="990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8" d="100"/>
          <a:sy n="58" d="100"/>
        </p:scale>
        <p:origin x="3317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B6FBC3-E50A-4F58-B6A1-D148DA1F68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039863-04C0-4B22-A824-0BE2724195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8E957-D915-42DC-87EA-EAC37E42D8A7}" type="datetimeFigureOut">
              <a:rPr lang="en-US" smtClean="0">
                <a:latin typeface="Arial" panose="020B0604020202020204" pitchFamily="34" charset="0"/>
              </a:rPr>
              <a:t>10/6/2025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0729D2-3C88-4880-9BC8-E6946C88B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FC6CC2-51DE-412E-A7E1-41D4D449675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2606E-94A5-4699-AF7D-7E9600B43830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573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375BAF9-0B1D-4B8F-9B70-82DA2FF62AAB}" type="datetimeFigureOut">
              <a:rPr lang="en-US" smtClean="0"/>
              <a:pPr/>
              <a:t>10/6/2025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53270C4-5166-4AC5-86A0-5BCB4425EB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93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Thành lập Ban Quản lý Năng lượng để đề ra chính sách và mục tiêu tiết kiệm năng lượng hàng năm.</a:t>
            </a:r>
          </a:p>
          <a:p>
            <a:r>
              <a:rPr lang="vi-VN"/>
              <a:t>Lắp đặt hệ thống tụ bù cos</a:t>
            </a:r>
            <a:r>
              <a:rPr lang="el-GR"/>
              <a:t>φ </a:t>
            </a:r>
            <a:r>
              <a:rPr lang="vi-VN"/>
              <a:t>tự động và biến tần cho các thiết bị như máy nén khí, hệ thống máy nén CO₂ và máy nén lạnh CO₂.</a:t>
            </a:r>
          </a:p>
          <a:p>
            <a:r>
              <a:rPr lang="vi-VN"/>
              <a:t>Bọc bảo ôn các van và điểm trên đường ống hơi để giảm thất thoát nhiệt.</a:t>
            </a:r>
          </a:p>
          <a:p>
            <a:r>
              <a:rPr lang="vi-VN"/>
              <a:t>Sử dụng đèn LED tiết kiệm năng lượng trong khu vực sản xuất và văn phòng.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50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4605A-A507-3582-1632-E5D70F6EE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614F25-3E74-A63E-FA76-4834D04CE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680431-BBF1-A283-8D5C-F77AA1BE6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Nhờ những cải tiến này, trong 5 năm, nhà máy đã tiết kiệm được 2.784.415 kWh năng lượng, tương đương 5,5% tổng tiêu thụ năng lượng. </a:t>
            </a:r>
            <a:endParaRPr lang="en-US"/>
          </a:p>
          <a:p>
            <a:r>
              <a:rPr lang="vi-VN"/>
              <a:t>Ngoài ra, từ năm 2016, nhà máy đã chuyển sang sử dụng 100% nhiên liệu sinh khối, giúp giảm 3.368 tấn CO₂ phát thải vào môi trường, tương đương giảm 40,9% CO₂ tại khu vực.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CC659-3BD3-8477-B0E5-A9A5E16F2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71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28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0A213-02ED-C53B-6600-C1E2B147D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2CF201-04DE-8575-1174-9104ABF69C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71B7A2-4D87-5037-CFE5-FCF5CAB3E6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9CD4C-B511-3062-B726-3288055C5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370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C6A99-58A5-6B50-2914-642A00ACA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CFCF40-1E4A-00CD-5AE2-9B88BA8AE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17E151-CAF6-123E-3DC2-AD3F5C34F3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E141EB-DA72-630C-219B-2124056CBF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972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151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53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ố cục 1/2 -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96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.xml"/><Relationship Id="rId7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tags" Target="../tags/tag3.xml"/><Relationship Id="rId10" Type="http://schemas.openxmlformats.org/officeDocument/2006/relationships/image" Target="../media/image3.png"/><Relationship Id="rId4" Type="http://schemas.openxmlformats.org/officeDocument/2006/relationships/tags" Target="../tags/tag2.xml"/><Relationship Id="rId9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DCF2ECF4-6F98-F807-2259-B9DA91325F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479334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A908D5C-30A0-F13D-6E7C-B82C2FF8AE26}"/>
              </a:ext>
            </a:extLst>
          </p:cNvPr>
          <p:cNvSpPr/>
          <p:nvPr userDrawn="1"/>
        </p:nvSpPr>
        <p:spPr>
          <a:xfrm>
            <a:off x="0" y="140677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and green logo&#10;&#10;Description automatically generated">
            <a:extLst>
              <a:ext uri="{FF2B5EF4-FFF2-40B4-BE49-F238E27FC236}">
                <a16:creationId xmlns:a16="http://schemas.microsoft.com/office/drawing/2014/main" id="{945A5851-6E90-8CAB-CADA-50DF8B2DACA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16" y="140677"/>
            <a:ext cx="1260953" cy="83136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E4D750-E43B-423B-225B-DEE8990B1A5F}"/>
              </a:ext>
            </a:extLst>
          </p:cNvPr>
          <p:cNvCxnSpPr/>
          <p:nvPr userDrawn="1"/>
        </p:nvCxnSpPr>
        <p:spPr>
          <a:xfrm>
            <a:off x="671146" y="931500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6825498-89D2-E6DF-EDD6-A3F7CBE6EF32}"/>
              </a:ext>
            </a:extLst>
          </p:cNvPr>
          <p:cNvSpPr txBox="1"/>
          <p:nvPr userDrawn="1"/>
        </p:nvSpPr>
        <p:spPr>
          <a:xfrm>
            <a:off x="1704069" y="397773"/>
            <a:ext cx="868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đẩy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kiệm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nghiệp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1800" b="1" i="1" baseline="0" dirty="0">
                <a:solidFill>
                  <a:srgbClr val="466D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</a:t>
            </a:r>
            <a:endParaRPr lang="en-US" sz="1800" b="1" i="1" dirty="0">
              <a:solidFill>
                <a:srgbClr val="466DB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EE518E-04BD-F5B0-40B7-AA461E59926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0" y="228600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7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 hidden="1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3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</a:endParaRPr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4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5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7858B3-1420-E9F8-D101-14FEDD3E613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" y="0"/>
            <a:ext cx="12189834" cy="6858000"/>
          </a:xfrm>
          <a:prstGeom prst="rect">
            <a:avLst/>
          </a:prstGeom>
        </p:spPr>
      </p:pic>
      <p:sp>
        <p:nvSpPr>
          <p:cNvPr id="24" name="AutoShape 2">
            <a:extLst>
              <a:ext uri="{FF2B5EF4-FFF2-40B4-BE49-F238E27FC236}">
                <a16:creationId xmlns:a16="http://schemas.microsoft.com/office/drawing/2014/main" id="{7702E06C-A57B-1FE0-C3EE-F58F291A8F7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82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FAE07443-6E6F-CEA4-BDC8-0E513EDEF395}"/>
              </a:ext>
            </a:extLst>
          </p:cNvPr>
          <p:cNvSpPr txBox="1">
            <a:spLocks/>
          </p:cNvSpPr>
          <p:nvPr userDrawn="1"/>
        </p:nvSpPr>
        <p:spPr>
          <a:xfrm>
            <a:off x="839284" y="1300734"/>
            <a:ext cx="10515599" cy="107055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 baseline="0">
                <a:solidFill>
                  <a:srgbClr val="00315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defRPr>
            </a:lvl1pPr>
            <a:lvl2pPr marL="457200" marR="0" lvl="1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FE98A7B4-3E83-8418-58E9-C0871276F6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928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E3CAD9-E7AB-4E26-84DB-EF5CB779DEB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32C06215-8632-BF0E-5FFF-908342249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683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176FBE2-BBD2-11C7-09BD-C159F83975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168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FD1B0ECF-95FC-F179-17AE-0AB23A037D6C}"/>
              </a:ext>
            </a:extLst>
          </p:cNvPr>
          <p:cNvSpPr/>
          <p:nvPr userDrawn="1"/>
        </p:nvSpPr>
        <p:spPr>
          <a:xfrm>
            <a:off x="10428580" y="27299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61E50A64-6585-479D-E881-0A158DF0D8F5}"/>
              </a:ext>
            </a:extLst>
          </p:cNvPr>
          <p:cNvSpPr/>
          <p:nvPr userDrawn="1"/>
        </p:nvSpPr>
        <p:spPr>
          <a:xfrm>
            <a:off x="7109620" y="318703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86796E6-D7AE-A1C9-3E36-0D615E0145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8710" y="314023"/>
            <a:ext cx="1138706" cy="44657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BA0697B-778D-F1F0-2855-3C489F83DAE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512" y="27299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4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>
            <a:extLst>
              <a:ext uri="{FF2B5EF4-FFF2-40B4-BE49-F238E27FC236}">
                <a16:creationId xmlns:a16="http://schemas.microsoft.com/office/drawing/2014/main" id="{005146A0-8BB0-47BC-AA10-12EEE031F664}"/>
              </a:ext>
            </a:extLst>
          </p:cNvPr>
          <p:cNvGrpSpPr/>
          <p:nvPr/>
        </p:nvGrpSpPr>
        <p:grpSpPr>
          <a:xfrm>
            <a:off x="10404181" y="5436870"/>
            <a:ext cx="340019" cy="151980"/>
            <a:chOff x="10628539" y="5491265"/>
            <a:chExt cx="425718" cy="190285"/>
          </a:xfrm>
          <a:solidFill>
            <a:srgbClr val="149AD8"/>
          </a:solidFill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EEBA3D6-4CC8-4756-B5BB-373B13DC56BC}"/>
                </a:ext>
              </a:extLst>
            </p:cNvPr>
            <p:cNvSpPr/>
            <p:nvPr/>
          </p:nvSpPr>
          <p:spPr>
            <a:xfrm>
              <a:off x="10863843" y="5491265"/>
              <a:ext cx="190414" cy="190285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06BA76AA-D00E-46C8-887C-DC24B409B833}"/>
                </a:ext>
              </a:extLst>
            </p:cNvPr>
            <p:cNvSpPr/>
            <p:nvPr/>
          </p:nvSpPr>
          <p:spPr>
            <a:xfrm>
              <a:off x="10628539" y="5491265"/>
              <a:ext cx="190414" cy="190285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4" name="Graphic 107">
            <a:extLst>
              <a:ext uri="{FF2B5EF4-FFF2-40B4-BE49-F238E27FC236}">
                <a16:creationId xmlns:a16="http://schemas.microsoft.com/office/drawing/2014/main" id="{999970C4-BD85-4C93-A81E-9150177F8324}"/>
              </a:ext>
            </a:extLst>
          </p:cNvPr>
          <p:cNvGrpSpPr/>
          <p:nvPr/>
        </p:nvGrpSpPr>
        <p:grpSpPr>
          <a:xfrm>
            <a:off x="1867720" y="2796425"/>
            <a:ext cx="4062710" cy="1038980"/>
            <a:chOff x="9600292" y="4646698"/>
            <a:chExt cx="3683938" cy="942115"/>
          </a:xfrm>
          <a:solidFill>
            <a:schemeClr val="bg1">
              <a:alpha val="13000"/>
            </a:schemeClr>
          </a:solidFill>
        </p:grpSpPr>
        <p:sp>
          <p:nvSpPr>
            <p:cNvPr id="77" name="Graphic 107">
              <a:extLst>
                <a:ext uri="{FF2B5EF4-FFF2-40B4-BE49-F238E27FC236}">
                  <a16:creationId xmlns:a16="http://schemas.microsoft.com/office/drawing/2014/main" id="{F644B876-B390-4E5D-8064-566C58650101}"/>
                </a:ext>
              </a:extLst>
            </p:cNvPr>
            <p:cNvSpPr/>
            <p:nvPr/>
          </p:nvSpPr>
          <p:spPr>
            <a:xfrm>
              <a:off x="10993577" y="4660369"/>
              <a:ext cx="159090" cy="916014"/>
            </a:xfrm>
            <a:custGeom>
              <a:avLst/>
              <a:gdLst>
                <a:gd name="connsiteX0" fmla="*/ 0 w 159090"/>
                <a:gd name="connsiteY0" fmla="*/ 0 h 916014"/>
                <a:gd name="connsiteX1" fmla="*/ 159090 w 159090"/>
                <a:gd name="connsiteY1" fmla="*/ 0 h 916014"/>
                <a:gd name="connsiteX2" fmla="*/ 159090 w 159090"/>
                <a:gd name="connsiteY2" fmla="*/ 916015 h 916014"/>
                <a:gd name="connsiteX3" fmla="*/ 0 w 159090"/>
                <a:gd name="connsiteY3" fmla="*/ 916015 h 9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90" h="916014">
                  <a:moveTo>
                    <a:pt x="0" y="0"/>
                  </a:moveTo>
                  <a:lnTo>
                    <a:pt x="159090" y="0"/>
                  </a:lnTo>
                  <a:lnTo>
                    <a:pt x="159090" y="916015"/>
                  </a:lnTo>
                  <a:lnTo>
                    <a:pt x="0" y="916015"/>
                  </a:lnTo>
                  <a:close/>
                </a:path>
              </a:pathLst>
            </a:custGeom>
            <a:grpFill/>
            <a:ln w="12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8" name="Graphic 107">
              <a:extLst>
                <a:ext uri="{FF2B5EF4-FFF2-40B4-BE49-F238E27FC236}">
                  <a16:creationId xmlns:a16="http://schemas.microsoft.com/office/drawing/2014/main" id="{2075ACDB-ABD6-4FED-9F39-82AC85CDCD94}"/>
                </a:ext>
              </a:extLst>
            </p:cNvPr>
            <p:cNvSpPr/>
            <p:nvPr/>
          </p:nvSpPr>
          <p:spPr>
            <a:xfrm>
              <a:off x="9600292" y="4660369"/>
              <a:ext cx="550602" cy="916014"/>
            </a:xfrm>
            <a:custGeom>
              <a:avLst/>
              <a:gdLst>
                <a:gd name="connsiteX0" fmla="*/ 550602 w 550602"/>
                <a:gd name="connsiteY0" fmla="*/ 916015 h 916014"/>
                <a:gd name="connsiteX1" fmla="*/ 258522 w 550602"/>
                <a:gd name="connsiteY1" fmla="*/ 439985 h 916014"/>
                <a:gd name="connsiteX2" fmla="*/ 508344 w 550602"/>
                <a:gd name="connsiteY2" fmla="*/ 0 h 916014"/>
                <a:gd name="connsiteX3" fmla="*/ 349253 w 550602"/>
                <a:gd name="connsiteY3" fmla="*/ 0 h 916014"/>
                <a:gd name="connsiteX4" fmla="*/ 156605 w 550602"/>
                <a:gd name="connsiteY4" fmla="*/ 343039 h 916014"/>
                <a:gd name="connsiteX5" fmla="*/ 156605 w 550602"/>
                <a:gd name="connsiteY5" fmla="*/ 0 h 916014"/>
                <a:gd name="connsiteX6" fmla="*/ 0 w 550602"/>
                <a:gd name="connsiteY6" fmla="*/ 0 h 916014"/>
                <a:gd name="connsiteX7" fmla="*/ 0 w 550602"/>
                <a:gd name="connsiteY7" fmla="*/ 916015 h 916014"/>
                <a:gd name="connsiteX8" fmla="*/ 156605 w 550602"/>
                <a:gd name="connsiteY8" fmla="*/ 916015 h 916014"/>
                <a:gd name="connsiteX9" fmla="*/ 156605 w 550602"/>
                <a:gd name="connsiteY9" fmla="*/ 559303 h 916014"/>
                <a:gd name="connsiteX10" fmla="*/ 380326 w 550602"/>
                <a:gd name="connsiteY10" fmla="*/ 916015 h 9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602" h="916014">
                  <a:moveTo>
                    <a:pt x="550602" y="916015"/>
                  </a:moveTo>
                  <a:lnTo>
                    <a:pt x="258522" y="439985"/>
                  </a:lnTo>
                  <a:lnTo>
                    <a:pt x="508344" y="0"/>
                  </a:lnTo>
                  <a:lnTo>
                    <a:pt x="349253" y="0"/>
                  </a:lnTo>
                  <a:lnTo>
                    <a:pt x="156605" y="343039"/>
                  </a:lnTo>
                  <a:lnTo>
                    <a:pt x="156605" y="0"/>
                  </a:lnTo>
                  <a:lnTo>
                    <a:pt x="0" y="0"/>
                  </a:lnTo>
                  <a:lnTo>
                    <a:pt x="0" y="916015"/>
                  </a:lnTo>
                  <a:lnTo>
                    <a:pt x="156605" y="916015"/>
                  </a:lnTo>
                  <a:lnTo>
                    <a:pt x="156605" y="559303"/>
                  </a:lnTo>
                  <a:lnTo>
                    <a:pt x="380326" y="916015"/>
                  </a:lnTo>
                  <a:close/>
                </a:path>
              </a:pathLst>
            </a:custGeom>
            <a:grpFill/>
            <a:ln w="12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79" name="Graphic 107">
              <a:extLst>
                <a:ext uri="{FF2B5EF4-FFF2-40B4-BE49-F238E27FC236}">
                  <a16:creationId xmlns:a16="http://schemas.microsoft.com/office/drawing/2014/main" id="{DB988618-43EE-4E2A-8E50-1BABFEAE0122}"/>
                </a:ext>
              </a:extLst>
            </p:cNvPr>
            <p:cNvGrpSpPr/>
            <p:nvPr/>
          </p:nvGrpSpPr>
          <p:grpSpPr>
            <a:xfrm>
              <a:off x="10260269" y="4646698"/>
              <a:ext cx="1602090" cy="942115"/>
              <a:chOff x="10260269" y="4646698"/>
              <a:chExt cx="1602090" cy="942115"/>
            </a:xfrm>
            <a:grpFill/>
          </p:grpSpPr>
          <p:sp>
            <p:nvSpPr>
              <p:cNvPr id="91" name="Graphic 107">
                <a:extLst>
                  <a:ext uri="{FF2B5EF4-FFF2-40B4-BE49-F238E27FC236}">
                    <a16:creationId xmlns:a16="http://schemas.microsoft.com/office/drawing/2014/main" id="{AB362223-24C4-4471-8D33-BE4601DF0EDA}"/>
                  </a:ext>
                </a:extLst>
              </p:cNvPr>
              <p:cNvSpPr/>
              <p:nvPr/>
            </p:nvSpPr>
            <p:spPr>
              <a:xfrm>
                <a:off x="10260269" y="4646698"/>
                <a:ext cx="497297" cy="942115"/>
              </a:xfrm>
              <a:custGeom>
                <a:avLst/>
                <a:gdLst>
                  <a:gd name="connsiteX0" fmla="*/ 444956 w 497297"/>
                  <a:gd name="connsiteY0" fmla="*/ 44744 h 942115"/>
                  <a:gd name="connsiteX1" fmla="*/ 248579 w 497297"/>
                  <a:gd name="connsiteY1" fmla="*/ 0 h 942115"/>
                  <a:gd name="connsiteX2" fmla="*/ 52202 w 497297"/>
                  <a:gd name="connsiteY2" fmla="*/ 44744 h 942115"/>
                  <a:gd name="connsiteX3" fmla="*/ 0 w 497297"/>
                  <a:gd name="connsiteY3" fmla="*/ 174005 h 942115"/>
                  <a:gd name="connsiteX4" fmla="*/ 0 w 497297"/>
                  <a:gd name="connsiteY4" fmla="*/ 768110 h 942115"/>
                  <a:gd name="connsiteX5" fmla="*/ 52202 w 497297"/>
                  <a:gd name="connsiteY5" fmla="*/ 897371 h 942115"/>
                  <a:gd name="connsiteX6" fmla="*/ 248579 w 497297"/>
                  <a:gd name="connsiteY6" fmla="*/ 942116 h 942115"/>
                  <a:gd name="connsiteX7" fmla="*/ 444956 w 497297"/>
                  <a:gd name="connsiteY7" fmla="*/ 897371 h 942115"/>
                  <a:gd name="connsiteX8" fmla="*/ 497158 w 497297"/>
                  <a:gd name="connsiteY8" fmla="*/ 768110 h 942115"/>
                  <a:gd name="connsiteX9" fmla="*/ 497158 w 497297"/>
                  <a:gd name="connsiteY9" fmla="*/ 174005 h 942115"/>
                  <a:gd name="connsiteX10" fmla="*/ 444956 w 497297"/>
                  <a:gd name="connsiteY10" fmla="*/ 44744 h 942115"/>
                  <a:gd name="connsiteX11" fmla="*/ 343039 w 497297"/>
                  <a:gd name="connsiteY11" fmla="*/ 784268 h 942115"/>
                  <a:gd name="connsiteX12" fmla="*/ 248579 w 497297"/>
                  <a:gd name="connsiteY12" fmla="*/ 871270 h 942115"/>
                  <a:gd name="connsiteX13" fmla="*/ 154119 w 497297"/>
                  <a:gd name="connsiteY13" fmla="*/ 784268 h 942115"/>
                  <a:gd name="connsiteX14" fmla="*/ 154119 w 497297"/>
                  <a:gd name="connsiteY14" fmla="*/ 157848 h 942115"/>
                  <a:gd name="connsiteX15" fmla="*/ 248579 w 497297"/>
                  <a:gd name="connsiteY15" fmla="*/ 70845 h 942115"/>
                  <a:gd name="connsiteX16" fmla="*/ 343039 w 497297"/>
                  <a:gd name="connsiteY16" fmla="*/ 157848 h 942115"/>
                  <a:gd name="connsiteX17" fmla="*/ 343039 w 497297"/>
                  <a:gd name="connsiteY17" fmla="*/ 784268 h 94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7297" h="942115">
                    <a:moveTo>
                      <a:pt x="444956" y="44744"/>
                    </a:moveTo>
                    <a:cubicBezTo>
                      <a:pt x="397726" y="7457"/>
                      <a:pt x="340553" y="0"/>
                      <a:pt x="248579" y="0"/>
                    </a:cubicBezTo>
                    <a:cubicBezTo>
                      <a:pt x="156605" y="0"/>
                      <a:pt x="99432" y="7457"/>
                      <a:pt x="52202" y="44744"/>
                    </a:cubicBezTo>
                    <a:cubicBezTo>
                      <a:pt x="4972" y="82031"/>
                      <a:pt x="0" y="121804"/>
                      <a:pt x="0" y="174005"/>
                    </a:cubicBezTo>
                    <a:lnTo>
                      <a:pt x="0" y="768110"/>
                    </a:lnTo>
                    <a:cubicBezTo>
                      <a:pt x="0" y="821555"/>
                      <a:pt x="4972" y="861327"/>
                      <a:pt x="52202" y="897371"/>
                    </a:cubicBezTo>
                    <a:cubicBezTo>
                      <a:pt x="99432" y="934658"/>
                      <a:pt x="156605" y="942116"/>
                      <a:pt x="248579" y="942116"/>
                    </a:cubicBezTo>
                    <a:cubicBezTo>
                      <a:pt x="340553" y="942116"/>
                      <a:pt x="397726" y="934658"/>
                      <a:pt x="444956" y="897371"/>
                    </a:cubicBezTo>
                    <a:cubicBezTo>
                      <a:pt x="492186" y="860084"/>
                      <a:pt x="497158" y="821555"/>
                      <a:pt x="497158" y="768110"/>
                    </a:cubicBezTo>
                    <a:lnTo>
                      <a:pt x="497158" y="174005"/>
                    </a:lnTo>
                    <a:cubicBezTo>
                      <a:pt x="498401" y="120561"/>
                      <a:pt x="492186" y="80788"/>
                      <a:pt x="444956" y="44744"/>
                    </a:cubicBezTo>
                    <a:close/>
                    <a:moveTo>
                      <a:pt x="343039" y="784268"/>
                    </a:moveTo>
                    <a:cubicBezTo>
                      <a:pt x="343039" y="846412"/>
                      <a:pt x="314452" y="871270"/>
                      <a:pt x="248579" y="871270"/>
                    </a:cubicBezTo>
                    <a:cubicBezTo>
                      <a:pt x="182705" y="871270"/>
                      <a:pt x="154119" y="846412"/>
                      <a:pt x="154119" y="784268"/>
                    </a:cubicBezTo>
                    <a:lnTo>
                      <a:pt x="154119" y="157848"/>
                    </a:lnTo>
                    <a:cubicBezTo>
                      <a:pt x="154119" y="95703"/>
                      <a:pt x="182705" y="70845"/>
                      <a:pt x="248579" y="70845"/>
                    </a:cubicBezTo>
                    <a:cubicBezTo>
                      <a:pt x="314452" y="70845"/>
                      <a:pt x="343039" y="95703"/>
                      <a:pt x="343039" y="157848"/>
                    </a:cubicBezTo>
                    <a:lnTo>
                      <a:pt x="343039" y="784268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" name="Graphic 107">
                <a:extLst>
                  <a:ext uri="{FF2B5EF4-FFF2-40B4-BE49-F238E27FC236}">
                    <a16:creationId xmlns:a16="http://schemas.microsoft.com/office/drawing/2014/main" id="{45AB4EA2-C110-4371-969E-EC05F53B9A10}"/>
                  </a:ext>
                </a:extLst>
              </p:cNvPr>
              <p:cNvSpPr/>
              <p:nvPr/>
            </p:nvSpPr>
            <p:spPr>
              <a:xfrm>
                <a:off x="11391303" y="4646698"/>
                <a:ext cx="471057" cy="942115"/>
              </a:xfrm>
              <a:custGeom>
                <a:avLst/>
                <a:gdLst>
                  <a:gd name="connsiteX0" fmla="*/ 306995 w 471057"/>
                  <a:gd name="connsiteY0" fmla="*/ 802911 h 942115"/>
                  <a:gd name="connsiteX1" fmla="*/ 232421 w 471057"/>
                  <a:gd name="connsiteY1" fmla="*/ 871270 h 942115"/>
                  <a:gd name="connsiteX2" fmla="*/ 151633 w 471057"/>
                  <a:gd name="connsiteY2" fmla="*/ 802911 h 942115"/>
                  <a:gd name="connsiteX3" fmla="*/ 151633 w 471057"/>
                  <a:gd name="connsiteY3" fmla="*/ 140447 h 942115"/>
                  <a:gd name="connsiteX4" fmla="*/ 232421 w 471057"/>
                  <a:gd name="connsiteY4" fmla="*/ 72088 h 942115"/>
                  <a:gd name="connsiteX5" fmla="*/ 306995 w 471057"/>
                  <a:gd name="connsiteY5" fmla="*/ 140447 h 942115"/>
                  <a:gd name="connsiteX6" fmla="*/ 306995 w 471057"/>
                  <a:gd name="connsiteY6" fmla="*/ 246093 h 942115"/>
                  <a:gd name="connsiteX7" fmla="*/ 471057 w 471057"/>
                  <a:gd name="connsiteY7" fmla="*/ 246093 h 942115"/>
                  <a:gd name="connsiteX8" fmla="*/ 471057 w 471057"/>
                  <a:gd name="connsiteY8" fmla="*/ 178977 h 942115"/>
                  <a:gd name="connsiteX9" fmla="*/ 418855 w 471057"/>
                  <a:gd name="connsiteY9" fmla="*/ 44744 h 942115"/>
                  <a:gd name="connsiteX10" fmla="*/ 239879 w 471057"/>
                  <a:gd name="connsiteY10" fmla="*/ 0 h 942115"/>
                  <a:gd name="connsiteX11" fmla="*/ 52202 w 471057"/>
                  <a:gd name="connsiteY11" fmla="*/ 44744 h 942115"/>
                  <a:gd name="connsiteX12" fmla="*/ 0 w 471057"/>
                  <a:gd name="connsiteY12" fmla="*/ 174005 h 942115"/>
                  <a:gd name="connsiteX13" fmla="*/ 0 w 471057"/>
                  <a:gd name="connsiteY13" fmla="*/ 768110 h 942115"/>
                  <a:gd name="connsiteX14" fmla="*/ 52202 w 471057"/>
                  <a:gd name="connsiteY14" fmla="*/ 897371 h 942115"/>
                  <a:gd name="connsiteX15" fmla="*/ 239879 w 471057"/>
                  <a:gd name="connsiteY15" fmla="*/ 942116 h 942115"/>
                  <a:gd name="connsiteX16" fmla="*/ 418855 w 471057"/>
                  <a:gd name="connsiteY16" fmla="*/ 897371 h 942115"/>
                  <a:gd name="connsiteX17" fmla="*/ 471057 w 471057"/>
                  <a:gd name="connsiteY17" fmla="*/ 764381 h 942115"/>
                  <a:gd name="connsiteX18" fmla="*/ 471057 w 471057"/>
                  <a:gd name="connsiteY18" fmla="*/ 679864 h 942115"/>
                  <a:gd name="connsiteX19" fmla="*/ 306995 w 471057"/>
                  <a:gd name="connsiteY19" fmla="*/ 679864 h 942115"/>
                  <a:gd name="connsiteX20" fmla="*/ 306995 w 471057"/>
                  <a:gd name="connsiteY20" fmla="*/ 802911 h 94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71057" h="942115">
                    <a:moveTo>
                      <a:pt x="306995" y="802911"/>
                    </a:moveTo>
                    <a:cubicBezTo>
                      <a:pt x="306995" y="840198"/>
                      <a:pt x="287109" y="871270"/>
                      <a:pt x="232421" y="871270"/>
                    </a:cubicBezTo>
                    <a:cubicBezTo>
                      <a:pt x="180220" y="871270"/>
                      <a:pt x="151633" y="847655"/>
                      <a:pt x="151633" y="802911"/>
                    </a:cubicBezTo>
                    <a:lnTo>
                      <a:pt x="151633" y="140447"/>
                    </a:lnTo>
                    <a:cubicBezTo>
                      <a:pt x="151633" y="96946"/>
                      <a:pt x="174005" y="72088"/>
                      <a:pt x="232421" y="72088"/>
                    </a:cubicBezTo>
                    <a:cubicBezTo>
                      <a:pt x="283380" y="72088"/>
                      <a:pt x="306995" y="96946"/>
                      <a:pt x="306995" y="140447"/>
                    </a:cubicBezTo>
                    <a:lnTo>
                      <a:pt x="306995" y="246093"/>
                    </a:lnTo>
                    <a:lnTo>
                      <a:pt x="471057" y="246093"/>
                    </a:lnTo>
                    <a:lnTo>
                      <a:pt x="471057" y="178977"/>
                    </a:lnTo>
                    <a:cubicBezTo>
                      <a:pt x="471057" y="125533"/>
                      <a:pt x="466085" y="82031"/>
                      <a:pt x="418855" y="44744"/>
                    </a:cubicBezTo>
                    <a:cubicBezTo>
                      <a:pt x="374111" y="11186"/>
                      <a:pt x="324395" y="0"/>
                      <a:pt x="239879" y="0"/>
                    </a:cubicBezTo>
                    <a:cubicBezTo>
                      <a:pt x="151633" y="0"/>
                      <a:pt x="99432" y="7457"/>
                      <a:pt x="52202" y="44744"/>
                    </a:cubicBezTo>
                    <a:cubicBezTo>
                      <a:pt x="4972" y="82031"/>
                      <a:pt x="0" y="121804"/>
                      <a:pt x="0" y="174005"/>
                    </a:cubicBezTo>
                    <a:lnTo>
                      <a:pt x="0" y="768110"/>
                    </a:lnTo>
                    <a:cubicBezTo>
                      <a:pt x="0" y="821555"/>
                      <a:pt x="4972" y="861327"/>
                      <a:pt x="52202" y="897371"/>
                    </a:cubicBezTo>
                    <a:cubicBezTo>
                      <a:pt x="99432" y="934658"/>
                      <a:pt x="151633" y="942116"/>
                      <a:pt x="239879" y="942116"/>
                    </a:cubicBezTo>
                    <a:cubicBezTo>
                      <a:pt x="324395" y="942116"/>
                      <a:pt x="371626" y="934658"/>
                      <a:pt x="418855" y="897371"/>
                    </a:cubicBezTo>
                    <a:cubicBezTo>
                      <a:pt x="466085" y="860084"/>
                      <a:pt x="471057" y="816583"/>
                      <a:pt x="471057" y="764381"/>
                    </a:cubicBezTo>
                    <a:lnTo>
                      <a:pt x="471057" y="679864"/>
                    </a:lnTo>
                    <a:lnTo>
                      <a:pt x="306995" y="679864"/>
                    </a:lnTo>
                    <a:lnTo>
                      <a:pt x="306995" y="802911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0" name="Graphic 107">
              <a:extLst>
                <a:ext uri="{FF2B5EF4-FFF2-40B4-BE49-F238E27FC236}">
                  <a16:creationId xmlns:a16="http://schemas.microsoft.com/office/drawing/2014/main" id="{7D6D3582-ADFA-4744-A37A-79F15037B3BF}"/>
                </a:ext>
              </a:extLst>
            </p:cNvPr>
            <p:cNvGrpSpPr/>
            <p:nvPr/>
          </p:nvGrpSpPr>
          <p:grpSpPr>
            <a:xfrm>
              <a:off x="12494993" y="5019566"/>
              <a:ext cx="789237" cy="217721"/>
              <a:chOff x="12494993" y="5019566"/>
              <a:chExt cx="789237" cy="217721"/>
            </a:xfrm>
            <a:grpFill/>
          </p:grpSpPr>
          <p:sp>
            <p:nvSpPr>
              <p:cNvPr id="82" name="Graphic 107">
                <a:extLst>
                  <a:ext uri="{FF2B5EF4-FFF2-40B4-BE49-F238E27FC236}">
                    <a16:creationId xmlns:a16="http://schemas.microsoft.com/office/drawing/2014/main" id="{29B0B794-74F1-4ABD-98BB-BD81218436ED}"/>
                  </a:ext>
                </a:extLst>
              </p:cNvPr>
              <p:cNvSpPr/>
              <p:nvPr/>
            </p:nvSpPr>
            <p:spPr>
              <a:xfrm>
                <a:off x="12800745" y="5154960"/>
                <a:ext cx="169033" cy="82328"/>
              </a:xfrm>
              <a:custGeom>
                <a:avLst/>
                <a:gdLst>
                  <a:gd name="connsiteX0" fmla="*/ 0 w 169033"/>
                  <a:gd name="connsiteY0" fmla="*/ 82 h 82328"/>
                  <a:gd name="connsiteX1" fmla="*/ 96946 w 169033"/>
                  <a:gd name="connsiteY1" fmla="*/ 19968 h 82328"/>
                  <a:gd name="connsiteX2" fmla="*/ 169034 w 169033"/>
                  <a:gd name="connsiteY2" fmla="*/ 82113 h 82328"/>
                  <a:gd name="connsiteX3" fmla="*/ 72088 w 169033"/>
                  <a:gd name="connsiteY3" fmla="*/ 62227 h 82328"/>
                  <a:gd name="connsiteX4" fmla="*/ 0 w 169033"/>
                  <a:gd name="connsiteY4" fmla="*/ 82 h 8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33" h="82328">
                    <a:moveTo>
                      <a:pt x="0" y="82"/>
                    </a:moveTo>
                    <a:cubicBezTo>
                      <a:pt x="0" y="82"/>
                      <a:pt x="49716" y="-2404"/>
                      <a:pt x="96946" y="19968"/>
                    </a:cubicBezTo>
                    <a:cubicBezTo>
                      <a:pt x="142933" y="42341"/>
                      <a:pt x="169034" y="82113"/>
                      <a:pt x="169034" y="82113"/>
                    </a:cubicBezTo>
                    <a:cubicBezTo>
                      <a:pt x="169034" y="82113"/>
                      <a:pt x="119318" y="85842"/>
                      <a:pt x="72088" y="62227"/>
                    </a:cubicBezTo>
                    <a:cubicBezTo>
                      <a:pt x="24858" y="39855"/>
                      <a:pt x="0" y="82"/>
                      <a:pt x="0" y="82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3" name="Graphic 107">
                <a:extLst>
                  <a:ext uri="{FF2B5EF4-FFF2-40B4-BE49-F238E27FC236}">
                    <a16:creationId xmlns:a16="http://schemas.microsoft.com/office/drawing/2014/main" id="{F7F4C68B-A08F-4106-8D85-ED05260C26D1}"/>
                  </a:ext>
                </a:extLst>
              </p:cNvPr>
              <p:cNvSpPr/>
              <p:nvPr/>
            </p:nvSpPr>
            <p:spPr>
              <a:xfrm>
                <a:off x="12494993" y="5031913"/>
                <a:ext cx="176490" cy="82195"/>
              </a:xfrm>
              <a:custGeom>
                <a:avLst/>
                <a:gdLst>
                  <a:gd name="connsiteX0" fmla="*/ 0 w 176490"/>
                  <a:gd name="connsiteY0" fmla="*/ 82113 h 82195"/>
                  <a:gd name="connsiteX1" fmla="*/ 99432 w 176490"/>
                  <a:gd name="connsiteY1" fmla="*/ 62227 h 82195"/>
                  <a:gd name="connsiteX2" fmla="*/ 176491 w 176490"/>
                  <a:gd name="connsiteY2" fmla="*/ 82 h 82195"/>
                  <a:gd name="connsiteX3" fmla="*/ 77059 w 176490"/>
                  <a:gd name="connsiteY3" fmla="*/ 19968 h 82195"/>
                  <a:gd name="connsiteX4" fmla="*/ 0 w 176490"/>
                  <a:gd name="connsiteY4" fmla="*/ 82113 h 8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490" h="82195">
                    <a:moveTo>
                      <a:pt x="0" y="82113"/>
                    </a:moveTo>
                    <a:cubicBezTo>
                      <a:pt x="0" y="82113"/>
                      <a:pt x="50959" y="84599"/>
                      <a:pt x="99432" y="62227"/>
                    </a:cubicBezTo>
                    <a:cubicBezTo>
                      <a:pt x="147904" y="39855"/>
                      <a:pt x="176491" y="82"/>
                      <a:pt x="176491" y="82"/>
                    </a:cubicBezTo>
                    <a:cubicBezTo>
                      <a:pt x="176491" y="82"/>
                      <a:pt x="125532" y="-2404"/>
                      <a:pt x="77059" y="19968"/>
                    </a:cubicBezTo>
                    <a:cubicBezTo>
                      <a:pt x="28587" y="42341"/>
                      <a:pt x="0" y="82113"/>
                      <a:pt x="0" y="82113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4" name="Graphic 107">
                <a:extLst>
                  <a:ext uri="{FF2B5EF4-FFF2-40B4-BE49-F238E27FC236}">
                    <a16:creationId xmlns:a16="http://schemas.microsoft.com/office/drawing/2014/main" id="{1F5041E2-C416-4B20-B1C5-A5E0069D9735}"/>
                  </a:ext>
                </a:extLst>
              </p:cNvPr>
              <p:cNvSpPr/>
              <p:nvPr/>
            </p:nvSpPr>
            <p:spPr>
              <a:xfrm>
                <a:off x="12503693" y="5126110"/>
                <a:ext cx="167790" cy="65321"/>
              </a:xfrm>
              <a:custGeom>
                <a:avLst/>
                <a:gdLst>
                  <a:gd name="connsiteX0" fmla="*/ 0 w 167790"/>
                  <a:gd name="connsiteY0" fmla="*/ 1589 h 65321"/>
                  <a:gd name="connsiteX1" fmla="*/ 94460 w 167790"/>
                  <a:gd name="connsiteY1" fmla="*/ 11532 h 65321"/>
                  <a:gd name="connsiteX2" fmla="*/ 167791 w 167790"/>
                  <a:gd name="connsiteY2" fmla="*/ 63733 h 65321"/>
                  <a:gd name="connsiteX3" fmla="*/ 73331 w 167790"/>
                  <a:gd name="connsiteY3" fmla="*/ 53790 h 65321"/>
                  <a:gd name="connsiteX4" fmla="*/ 0 w 167790"/>
                  <a:gd name="connsiteY4" fmla="*/ 1589 h 65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790" h="65321">
                    <a:moveTo>
                      <a:pt x="0" y="1589"/>
                    </a:moveTo>
                    <a:cubicBezTo>
                      <a:pt x="0" y="1589"/>
                      <a:pt x="48473" y="-5869"/>
                      <a:pt x="94460" y="11532"/>
                    </a:cubicBezTo>
                    <a:cubicBezTo>
                      <a:pt x="140447" y="28932"/>
                      <a:pt x="167791" y="63733"/>
                      <a:pt x="167791" y="63733"/>
                    </a:cubicBezTo>
                    <a:cubicBezTo>
                      <a:pt x="167791" y="63733"/>
                      <a:pt x="119318" y="71191"/>
                      <a:pt x="73331" y="53790"/>
                    </a:cubicBezTo>
                    <a:cubicBezTo>
                      <a:pt x="27344" y="36390"/>
                      <a:pt x="0" y="1589"/>
                      <a:pt x="0" y="1589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5" name="Graphic 107">
                <a:extLst>
                  <a:ext uri="{FF2B5EF4-FFF2-40B4-BE49-F238E27FC236}">
                    <a16:creationId xmlns:a16="http://schemas.microsoft.com/office/drawing/2014/main" id="{CC5361F5-B58F-450C-9C41-26B0FBB3C1A7}"/>
                  </a:ext>
                </a:extLst>
              </p:cNvPr>
              <p:cNvSpPr/>
              <p:nvPr/>
            </p:nvSpPr>
            <p:spPr>
              <a:xfrm>
                <a:off x="12657812" y="5056301"/>
                <a:ext cx="187677" cy="55792"/>
              </a:xfrm>
              <a:custGeom>
                <a:avLst/>
                <a:gdLst>
                  <a:gd name="connsiteX0" fmla="*/ 0 w 187677"/>
                  <a:gd name="connsiteY0" fmla="*/ 50268 h 55792"/>
                  <a:gd name="connsiteX1" fmla="*/ 99432 w 187677"/>
                  <a:gd name="connsiteY1" fmla="*/ 50268 h 55792"/>
                  <a:gd name="connsiteX2" fmla="*/ 187677 w 187677"/>
                  <a:gd name="connsiteY2" fmla="*/ 5524 h 55792"/>
                  <a:gd name="connsiteX3" fmla="*/ 88245 w 187677"/>
                  <a:gd name="connsiteY3" fmla="*/ 5524 h 55792"/>
                  <a:gd name="connsiteX4" fmla="*/ 0 w 187677"/>
                  <a:gd name="connsiteY4" fmla="*/ 50268 h 55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77" h="55792">
                    <a:moveTo>
                      <a:pt x="0" y="50268"/>
                    </a:moveTo>
                    <a:cubicBezTo>
                      <a:pt x="0" y="50268"/>
                      <a:pt x="47230" y="62697"/>
                      <a:pt x="99432" y="50268"/>
                    </a:cubicBezTo>
                    <a:cubicBezTo>
                      <a:pt x="151633" y="37839"/>
                      <a:pt x="187677" y="5524"/>
                      <a:pt x="187677" y="5524"/>
                    </a:cubicBezTo>
                    <a:cubicBezTo>
                      <a:pt x="187677" y="5524"/>
                      <a:pt x="139204" y="-6905"/>
                      <a:pt x="88245" y="5524"/>
                    </a:cubicBezTo>
                    <a:cubicBezTo>
                      <a:pt x="36044" y="17953"/>
                      <a:pt x="0" y="50268"/>
                      <a:pt x="0" y="50268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6" name="Graphic 107">
                <a:extLst>
                  <a:ext uri="{FF2B5EF4-FFF2-40B4-BE49-F238E27FC236}">
                    <a16:creationId xmlns:a16="http://schemas.microsoft.com/office/drawing/2014/main" id="{86C404BE-88F6-44A1-A1BD-AA0B242F282D}"/>
                  </a:ext>
                </a:extLst>
              </p:cNvPr>
              <p:cNvSpPr/>
              <p:nvPr/>
            </p:nvSpPr>
            <p:spPr>
              <a:xfrm>
                <a:off x="12659055" y="5118998"/>
                <a:ext cx="136718" cy="105646"/>
              </a:xfrm>
              <a:custGeom>
                <a:avLst/>
                <a:gdLst>
                  <a:gd name="connsiteX0" fmla="*/ 0 w 136718"/>
                  <a:gd name="connsiteY0" fmla="*/ 0 h 105646"/>
                  <a:gd name="connsiteX1" fmla="*/ 52202 w 136718"/>
                  <a:gd name="connsiteY1" fmla="*/ 70845 h 105646"/>
                  <a:gd name="connsiteX2" fmla="*/ 136719 w 136718"/>
                  <a:gd name="connsiteY2" fmla="*/ 105646 h 105646"/>
                  <a:gd name="connsiteX3" fmla="*/ 84517 w 136718"/>
                  <a:gd name="connsiteY3" fmla="*/ 34801 h 105646"/>
                  <a:gd name="connsiteX4" fmla="*/ 0 w 136718"/>
                  <a:gd name="connsiteY4" fmla="*/ 0 h 105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718" h="105646">
                    <a:moveTo>
                      <a:pt x="0" y="0"/>
                    </a:moveTo>
                    <a:cubicBezTo>
                      <a:pt x="0" y="0"/>
                      <a:pt x="14915" y="42258"/>
                      <a:pt x="52202" y="70845"/>
                    </a:cubicBezTo>
                    <a:cubicBezTo>
                      <a:pt x="89488" y="100675"/>
                      <a:pt x="136719" y="105646"/>
                      <a:pt x="136719" y="105646"/>
                    </a:cubicBezTo>
                    <a:cubicBezTo>
                      <a:pt x="136719" y="105646"/>
                      <a:pt x="121804" y="63388"/>
                      <a:pt x="84517" y="34801"/>
                    </a:cubicBezTo>
                    <a:cubicBezTo>
                      <a:pt x="47230" y="6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7" name="Graphic 107">
                <a:extLst>
                  <a:ext uri="{FF2B5EF4-FFF2-40B4-BE49-F238E27FC236}">
                    <a16:creationId xmlns:a16="http://schemas.microsoft.com/office/drawing/2014/main" id="{D96062FE-3E09-4EE9-9765-917CF4374B76}"/>
                  </a:ext>
                </a:extLst>
              </p:cNvPr>
              <p:cNvSpPr/>
              <p:nvPr/>
            </p:nvSpPr>
            <p:spPr>
              <a:xfrm>
                <a:off x="12801988" y="5081674"/>
                <a:ext cx="193891" cy="62722"/>
              </a:xfrm>
              <a:custGeom>
                <a:avLst/>
                <a:gdLst>
                  <a:gd name="connsiteX0" fmla="*/ 0 w 193891"/>
                  <a:gd name="connsiteY0" fmla="*/ 59696 h 62722"/>
                  <a:gd name="connsiteX1" fmla="*/ 105646 w 193891"/>
                  <a:gd name="connsiteY1" fmla="*/ 53481 h 62722"/>
                  <a:gd name="connsiteX2" fmla="*/ 193891 w 193891"/>
                  <a:gd name="connsiteY2" fmla="*/ 2523 h 62722"/>
                  <a:gd name="connsiteX3" fmla="*/ 88245 w 193891"/>
                  <a:gd name="connsiteY3" fmla="*/ 8737 h 62722"/>
                  <a:gd name="connsiteX4" fmla="*/ 0 w 193891"/>
                  <a:gd name="connsiteY4" fmla="*/ 59696 h 6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91" h="62722">
                    <a:moveTo>
                      <a:pt x="0" y="59696"/>
                    </a:moveTo>
                    <a:cubicBezTo>
                      <a:pt x="0" y="59696"/>
                      <a:pt x="52201" y="69639"/>
                      <a:pt x="105646" y="53481"/>
                    </a:cubicBezTo>
                    <a:cubicBezTo>
                      <a:pt x="159090" y="37324"/>
                      <a:pt x="193891" y="2523"/>
                      <a:pt x="193891" y="2523"/>
                    </a:cubicBezTo>
                    <a:cubicBezTo>
                      <a:pt x="193891" y="2523"/>
                      <a:pt x="141690" y="-6178"/>
                      <a:pt x="88245" y="8737"/>
                    </a:cubicBezTo>
                    <a:cubicBezTo>
                      <a:pt x="33558" y="24895"/>
                      <a:pt x="0" y="59696"/>
                      <a:pt x="0" y="59696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8" name="Graphic 107">
                <a:extLst>
                  <a:ext uri="{FF2B5EF4-FFF2-40B4-BE49-F238E27FC236}">
                    <a16:creationId xmlns:a16="http://schemas.microsoft.com/office/drawing/2014/main" id="{0BE0EEDA-33E3-4FB1-BB40-042FDEFB9FD5}"/>
                  </a:ext>
                </a:extLst>
              </p:cNvPr>
              <p:cNvSpPr/>
              <p:nvPr/>
            </p:nvSpPr>
            <p:spPr>
              <a:xfrm>
                <a:off x="12989665" y="5043181"/>
                <a:ext cx="130503" cy="106889"/>
              </a:xfrm>
              <a:custGeom>
                <a:avLst/>
                <a:gdLst>
                  <a:gd name="connsiteX0" fmla="*/ 0 w 130503"/>
                  <a:gd name="connsiteY0" fmla="*/ 106889 h 106889"/>
                  <a:gd name="connsiteX1" fmla="*/ 80788 w 130503"/>
                  <a:gd name="connsiteY1" fmla="*/ 68359 h 106889"/>
                  <a:gd name="connsiteX2" fmla="*/ 130504 w 130503"/>
                  <a:gd name="connsiteY2" fmla="*/ 0 h 106889"/>
                  <a:gd name="connsiteX3" fmla="*/ 49716 w 130503"/>
                  <a:gd name="connsiteY3" fmla="*/ 38530 h 106889"/>
                  <a:gd name="connsiteX4" fmla="*/ 0 w 130503"/>
                  <a:gd name="connsiteY4" fmla="*/ 106889 h 10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503" h="106889">
                    <a:moveTo>
                      <a:pt x="0" y="106889"/>
                    </a:moveTo>
                    <a:cubicBezTo>
                      <a:pt x="0" y="106889"/>
                      <a:pt x="44744" y="98189"/>
                      <a:pt x="80788" y="68359"/>
                    </a:cubicBezTo>
                    <a:cubicBezTo>
                      <a:pt x="116832" y="38530"/>
                      <a:pt x="130504" y="0"/>
                      <a:pt x="130504" y="0"/>
                    </a:cubicBezTo>
                    <a:cubicBezTo>
                      <a:pt x="130504" y="0"/>
                      <a:pt x="85760" y="8700"/>
                      <a:pt x="49716" y="38530"/>
                    </a:cubicBezTo>
                    <a:cubicBezTo>
                      <a:pt x="13672" y="68359"/>
                      <a:pt x="0" y="106889"/>
                      <a:pt x="0" y="106889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89" name="Graphic 107">
                <a:extLst>
                  <a:ext uri="{FF2B5EF4-FFF2-40B4-BE49-F238E27FC236}">
                    <a16:creationId xmlns:a16="http://schemas.microsoft.com/office/drawing/2014/main" id="{8B457ABC-39A2-4E8E-8A5D-8B303B899EE8}"/>
                  </a:ext>
                </a:extLst>
              </p:cNvPr>
              <p:cNvSpPr/>
              <p:nvPr/>
            </p:nvSpPr>
            <p:spPr>
              <a:xfrm>
                <a:off x="13113954" y="5019566"/>
                <a:ext cx="170276" cy="106889"/>
              </a:xfrm>
              <a:custGeom>
                <a:avLst/>
                <a:gdLst>
                  <a:gd name="connsiteX0" fmla="*/ 0 w 170276"/>
                  <a:gd name="connsiteY0" fmla="*/ 106889 h 106889"/>
                  <a:gd name="connsiteX1" fmla="*/ 100675 w 170276"/>
                  <a:gd name="connsiteY1" fmla="*/ 75817 h 106889"/>
                  <a:gd name="connsiteX2" fmla="*/ 170277 w 170276"/>
                  <a:gd name="connsiteY2" fmla="*/ 0 h 106889"/>
                  <a:gd name="connsiteX3" fmla="*/ 70845 w 170276"/>
                  <a:gd name="connsiteY3" fmla="*/ 34801 h 106889"/>
                  <a:gd name="connsiteX4" fmla="*/ 0 w 170276"/>
                  <a:gd name="connsiteY4" fmla="*/ 106889 h 10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276" h="106889">
                    <a:moveTo>
                      <a:pt x="0" y="106889"/>
                    </a:moveTo>
                    <a:cubicBezTo>
                      <a:pt x="0" y="106889"/>
                      <a:pt x="53445" y="104403"/>
                      <a:pt x="100675" y="75817"/>
                    </a:cubicBezTo>
                    <a:cubicBezTo>
                      <a:pt x="147905" y="45987"/>
                      <a:pt x="170277" y="0"/>
                      <a:pt x="170277" y="0"/>
                    </a:cubicBezTo>
                    <a:cubicBezTo>
                      <a:pt x="170277" y="0"/>
                      <a:pt x="116832" y="4972"/>
                      <a:pt x="70845" y="34801"/>
                    </a:cubicBezTo>
                    <a:cubicBezTo>
                      <a:pt x="22372" y="63388"/>
                      <a:pt x="0" y="106889"/>
                      <a:pt x="0" y="106889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0" name="Graphic 107">
                <a:extLst>
                  <a:ext uri="{FF2B5EF4-FFF2-40B4-BE49-F238E27FC236}">
                    <a16:creationId xmlns:a16="http://schemas.microsoft.com/office/drawing/2014/main" id="{7E4FDE18-FA0F-44B1-810C-60712BEB84F7}"/>
                  </a:ext>
                </a:extLst>
              </p:cNvPr>
              <p:cNvSpPr/>
              <p:nvPr/>
            </p:nvSpPr>
            <p:spPr>
              <a:xfrm>
                <a:off x="12973507" y="5155792"/>
                <a:ext cx="175248" cy="45730"/>
              </a:xfrm>
              <a:custGeom>
                <a:avLst/>
                <a:gdLst>
                  <a:gd name="connsiteX0" fmla="*/ 0 w 175248"/>
                  <a:gd name="connsiteY0" fmla="*/ 15408 h 45730"/>
                  <a:gd name="connsiteX1" fmla="*/ 85760 w 175248"/>
                  <a:gd name="connsiteY1" fmla="*/ 45237 h 45730"/>
                  <a:gd name="connsiteX2" fmla="*/ 175248 w 175248"/>
                  <a:gd name="connsiteY2" fmla="*/ 30323 h 45730"/>
                  <a:gd name="connsiteX3" fmla="*/ 88246 w 175248"/>
                  <a:gd name="connsiteY3" fmla="*/ 493 h 45730"/>
                  <a:gd name="connsiteX4" fmla="*/ 0 w 175248"/>
                  <a:gd name="connsiteY4" fmla="*/ 15408 h 4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48" h="45730">
                    <a:moveTo>
                      <a:pt x="0" y="15408"/>
                    </a:moveTo>
                    <a:cubicBezTo>
                      <a:pt x="0" y="15408"/>
                      <a:pt x="38530" y="41509"/>
                      <a:pt x="85760" y="45237"/>
                    </a:cubicBezTo>
                    <a:cubicBezTo>
                      <a:pt x="134232" y="48966"/>
                      <a:pt x="175248" y="30323"/>
                      <a:pt x="175248" y="30323"/>
                    </a:cubicBezTo>
                    <a:cubicBezTo>
                      <a:pt x="175248" y="30323"/>
                      <a:pt x="136718" y="4222"/>
                      <a:pt x="88246" y="493"/>
                    </a:cubicBezTo>
                    <a:cubicBezTo>
                      <a:pt x="39773" y="-3236"/>
                      <a:pt x="0" y="15408"/>
                      <a:pt x="0" y="15408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85BF0E4C-6331-49E2-AFEE-1C6697F1782B}"/>
                </a:ext>
              </a:extLst>
            </p:cNvPr>
            <p:cNvSpPr/>
            <p:nvPr/>
          </p:nvSpPr>
          <p:spPr>
            <a:xfrm>
              <a:off x="11990378" y="4662855"/>
              <a:ext cx="580431" cy="916014"/>
            </a:xfrm>
            <a:custGeom>
              <a:avLst/>
              <a:gdLst>
                <a:gd name="connsiteX0" fmla="*/ 494672 w 580431"/>
                <a:gd name="connsiteY0" fmla="*/ 471058 h 916014"/>
                <a:gd name="connsiteX1" fmla="*/ 351739 w 580431"/>
                <a:gd name="connsiteY1" fmla="*/ 529474 h 916014"/>
                <a:gd name="connsiteX2" fmla="*/ 345525 w 580431"/>
                <a:gd name="connsiteY2" fmla="*/ 497159 h 916014"/>
                <a:gd name="connsiteX3" fmla="*/ 345525 w 580431"/>
                <a:gd name="connsiteY3" fmla="*/ 497159 h 916014"/>
                <a:gd name="connsiteX4" fmla="*/ 345525 w 580431"/>
                <a:gd name="connsiteY4" fmla="*/ 497159 h 916014"/>
                <a:gd name="connsiteX5" fmla="*/ 219992 w 580431"/>
                <a:gd name="connsiteY5" fmla="*/ 575461 h 916014"/>
                <a:gd name="connsiteX6" fmla="*/ 219992 w 580431"/>
                <a:gd name="connsiteY6" fmla="*/ 575461 h 916014"/>
                <a:gd name="connsiteX7" fmla="*/ 288352 w 580431"/>
                <a:gd name="connsiteY7" fmla="*/ 223721 h 916014"/>
                <a:gd name="connsiteX8" fmla="*/ 293323 w 580431"/>
                <a:gd name="connsiteY8" fmla="*/ 223721 h 916014"/>
                <a:gd name="connsiteX9" fmla="*/ 293323 w 580431"/>
                <a:gd name="connsiteY9" fmla="*/ 224964 h 916014"/>
                <a:gd name="connsiteX10" fmla="*/ 345525 w 580431"/>
                <a:gd name="connsiteY10" fmla="*/ 497159 h 916014"/>
                <a:gd name="connsiteX11" fmla="*/ 490943 w 580431"/>
                <a:gd name="connsiteY11" fmla="*/ 454900 h 916014"/>
                <a:gd name="connsiteX12" fmla="*/ 402698 w 580431"/>
                <a:gd name="connsiteY12" fmla="*/ 0 h 916014"/>
                <a:gd name="connsiteX13" fmla="*/ 176491 w 580431"/>
                <a:gd name="connsiteY13" fmla="*/ 0 h 916014"/>
                <a:gd name="connsiteX14" fmla="*/ 0 w 580431"/>
                <a:gd name="connsiteY14" fmla="*/ 913529 h 916014"/>
                <a:gd name="connsiteX15" fmla="*/ 154119 w 580431"/>
                <a:gd name="connsiteY15" fmla="*/ 913529 h 916014"/>
                <a:gd name="connsiteX16" fmla="*/ 192649 w 580431"/>
                <a:gd name="connsiteY16" fmla="*/ 717151 h 916014"/>
                <a:gd name="connsiteX17" fmla="*/ 195135 w 580431"/>
                <a:gd name="connsiteY17" fmla="*/ 710937 h 916014"/>
                <a:gd name="connsiteX18" fmla="*/ 351739 w 580431"/>
                <a:gd name="connsiteY18" fmla="*/ 530717 h 916014"/>
                <a:gd name="connsiteX19" fmla="*/ 426313 w 580431"/>
                <a:gd name="connsiteY19" fmla="*/ 916015 h 916014"/>
                <a:gd name="connsiteX20" fmla="*/ 580432 w 580431"/>
                <a:gd name="connsiteY20" fmla="*/ 916015 h 916014"/>
                <a:gd name="connsiteX21" fmla="*/ 494672 w 580431"/>
                <a:gd name="connsiteY21" fmla="*/ 471058 h 9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0431" h="916014">
                  <a:moveTo>
                    <a:pt x="494672" y="471058"/>
                  </a:moveTo>
                  <a:cubicBezTo>
                    <a:pt x="437499" y="484730"/>
                    <a:pt x="390269" y="504616"/>
                    <a:pt x="351739" y="529474"/>
                  </a:cubicBezTo>
                  <a:lnTo>
                    <a:pt x="345525" y="497159"/>
                  </a:lnTo>
                  <a:cubicBezTo>
                    <a:pt x="345525" y="497159"/>
                    <a:pt x="345525" y="497159"/>
                    <a:pt x="345525" y="497159"/>
                  </a:cubicBezTo>
                  <a:lnTo>
                    <a:pt x="345525" y="497159"/>
                  </a:lnTo>
                  <a:cubicBezTo>
                    <a:pt x="305752" y="514559"/>
                    <a:pt x="262251" y="540660"/>
                    <a:pt x="219992" y="575461"/>
                  </a:cubicBezTo>
                  <a:lnTo>
                    <a:pt x="219992" y="575461"/>
                  </a:lnTo>
                  <a:lnTo>
                    <a:pt x="288352" y="223721"/>
                  </a:lnTo>
                  <a:lnTo>
                    <a:pt x="293323" y="223721"/>
                  </a:lnTo>
                  <a:lnTo>
                    <a:pt x="293323" y="224964"/>
                  </a:lnTo>
                  <a:lnTo>
                    <a:pt x="345525" y="497159"/>
                  </a:lnTo>
                  <a:cubicBezTo>
                    <a:pt x="422584" y="462357"/>
                    <a:pt x="484729" y="454900"/>
                    <a:pt x="490943" y="454900"/>
                  </a:cubicBezTo>
                  <a:lnTo>
                    <a:pt x="402698" y="0"/>
                  </a:lnTo>
                  <a:lnTo>
                    <a:pt x="176491" y="0"/>
                  </a:lnTo>
                  <a:lnTo>
                    <a:pt x="0" y="913529"/>
                  </a:lnTo>
                  <a:lnTo>
                    <a:pt x="154119" y="913529"/>
                  </a:lnTo>
                  <a:lnTo>
                    <a:pt x="192649" y="717151"/>
                  </a:lnTo>
                  <a:lnTo>
                    <a:pt x="195135" y="710937"/>
                  </a:lnTo>
                  <a:cubicBezTo>
                    <a:pt x="203835" y="689808"/>
                    <a:pt x="242364" y="597833"/>
                    <a:pt x="351739" y="530717"/>
                  </a:cubicBezTo>
                  <a:lnTo>
                    <a:pt x="426313" y="916015"/>
                  </a:lnTo>
                  <a:lnTo>
                    <a:pt x="580432" y="916015"/>
                  </a:lnTo>
                  <a:lnTo>
                    <a:pt x="494672" y="471058"/>
                  </a:lnTo>
                  <a:close/>
                </a:path>
              </a:pathLst>
            </a:custGeom>
            <a:grpFill/>
            <a:ln w="12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133" name="Picture 132" descr="VNEEP - Chương trình mục tiêu quốc gia về sử dụng năng lượng tiết kiệm và  hiệu quả">
            <a:extLst>
              <a:ext uri="{FF2B5EF4-FFF2-40B4-BE49-F238E27FC236}">
                <a16:creationId xmlns:a16="http://schemas.microsoft.com/office/drawing/2014/main" id="{18196B17-3258-408D-87AD-1EC37CDDD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1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>
            <a:fillRect/>
          </a:stretch>
        </p:blipFill>
        <p:spPr bwMode="auto">
          <a:xfrm>
            <a:off x="8388461" y="2461018"/>
            <a:ext cx="1612790" cy="1709794"/>
          </a:xfrm>
          <a:custGeom>
            <a:avLst/>
            <a:gdLst>
              <a:gd name="connsiteX0" fmla="*/ 0 w 838200"/>
              <a:gd name="connsiteY0" fmla="*/ 0 h 888618"/>
              <a:gd name="connsiteX1" fmla="*/ 838200 w 838200"/>
              <a:gd name="connsiteY1" fmla="*/ 0 h 888618"/>
              <a:gd name="connsiteX2" fmla="*/ 838200 w 838200"/>
              <a:gd name="connsiteY2" fmla="*/ 888618 h 888618"/>
              <a:gd name="connsiteX3" fmla="*/ 0 w 838200"/>
              <a:gd name="connsiteY3" fmla="*/ 888618 h 88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" h="888618">
                <a:moveTo>
                  <a:pt x="0" y="0"/>
                </a:moveTo>
                <a:lnTo>
                  <a:pt x="838200" y="0"/>
                </a:lnTo>
                <a:lnTo>
                  <a:pt x="838200" y="888618"/>
                </a:lnTo>
                <a:lnTo>
                  <a:pt x="0" y="888618"/>
                </a:ln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A0716BA-C262-4FC0-92D8-079B6B611B13}"/>
              </a:ext>
            </a:extLst>
          </p:cNvPr>
          <p:cNvSpPr/>
          <p:nvPr/>
        </p:nvSpPr>
        <p:spPr>
          <a:xfrm>
            <a:off x="304801" y="4577815"/>
            <a:ext cx="11506200" cy="1011035"/>
          </a:xfrm>
          <a:prstGeom prst="roundRect">
            <a:avLst>
              <a:gd name="adj" fmla="val 0"/>
            </a:avLst>
          </a:prstGeom>
          <a:solidFill>
            <a:srgbClr val="024890"/>
          </a:solidFill>
          <a:ln>
            <a:noFill/>
          </a:ln>
          <a:effectLst>
            <a:outerShdw blurRad="596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115E394-E2B1-4324-A322-6498BCE1FBF9}"/>
              </a:ext>
            </a:extLst>
          </p:cNvPr>
          <p:cNvSpPr txBox="1"/>
          <p:nvPr/>
        </p:nvSpPr>
        <p:spPr>
          <a:xfrm>
            <a:off x="609599" y="4746595"/>
            <a:ext cx="11277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HP9</a:t>
            </a:r>
            <a:r>
              <a:rPr lang="vi-V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SỐ NGHIÊN CỨU ĐIỂN HÌNH VỀ SỬ DỤNG NĂNG LƯỢNG TK-HQ TRONG NGÀNH SẢN XUẤT ĐỒ UỐNG</a:t>
            </a:r>
          </a:p>
        </p:txBody>
      </p:sp>
      <p:sp>
        <p:nvSpPr>
          <p:cNvPr id="346" name="Google Shape;46;p15">
            <a:extLst>
              <a:ext uri="{FF2B5EF4-FFF2-40B4-BE49-F238E27FC236}">
                <a16:creationId xmlns:a16="http://schemas.microsoft.com/office/drawing/2014/main" id="{70BFE02E-C2E5-82E6-B4CD-7D3FAB652A84}"/>
              </a:ext>
            </a:extLst>
          </p:cNvPr>
          <p:cNvSpPr txBox="1">
            <a:spLocks/>
          </p:cNvSpPr>
          <p:nvPr/>
        </p:nvSpPr>
        <p:spPr>
          <a:xfrm>
            <a:off x="534812" y="2360491"/>
            <a:ext cx="11353800" cy="2273336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KHÓA</a:t>
            </a:r>
            <a:r>
              <a:rPr lang="vi-VN" sz="24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TẬP HUẤN TIẾT KIỆM NĂNG LƯỢNG DÀNH CHO CÁN </a:t>
            </a:r>
            <a:r>
              <a:rPr lang="en-US" sz="24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 KỸ THUẬT</a:t>
            </a:r>
            <a:endParaRPr lang="vi-VN" sz="24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96BDA2-8D2C-93FD-3D0F-1343FC1AD9A0}"/>
              </a:ext>
            </a:extLst>
          </p:cNvPr>
          <p:cNvSpPr txBox="1"/>
          <p:nvPr/>
        </p:nvSpPr>
        <p:spPr>
          <a:xfrm>
            <a:off x="2362200" y="1949251"/>
            <a:ext cx="79376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DỰ ÁN THÚC ĐẨY TIẾT KIỆM NĂNG LƯỢNG 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TRONG CÁC NGÀNH CÔNG NGHIỆP VIỆT NAM</a:t>
            </a:r>
          </a:p>
        </p:txBody>
      </p:sp>
    </p:spTree>
    <p:extLst>
      <p:ext uri="{BB962C8B-B14F-4D97-AF65-F5344CB8AC3E}">
        <p14:creationId xmlns:p14="http://schemas.microsoft.com/office/powerpoint/2010/main" val="403133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F81C1-24FC-82DA-03A1-C0B383A9C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52304A1-F87F-EA02-CD59-CB1B8F2602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4C1B47-B675-2E6B-09B5-BFAC997D844C}"/>
              </a:ext>
            </a:extLst>
          </p:cNvPr>
          <p:cNvSpPr txBox="1"/>
          <p:nvPr/>
        </p:nvSpPr>
        <p:spPr>
          <a:xfrm>
            <a:off x="1143000" y="1362189"/>
            <a:ext cx="10972800" cy="2467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quả đạt được.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kiệm ~2,78 triệu kWh trong 5 năm.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phát thải ~3.368 tấn CO₂/năm.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Tỷ lệ năng lượng tái tạo đạt gần 100%.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340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43192-7373-F698-CBA5-AB927AFE3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8C8121-911B-356C-D1F1-EA3772097163}"/>
              </a:ext>
            </a:extLst>
          </p:cNvPr>
          <p:cNvSpPr txBox="1"/>
          <p:nvPr/>
        </p:nvSpPr>
        <p:spPr>
          <a:xfrm>
            <a:off x="609600" y="990600"/>
            <a:ext cx="10972800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Study </a:t>
            </a: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800" b="1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 TY CP SỮA VIỆT NAM VINAMILK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78E27465-1F46-5E03-E282-1D293CC678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ED5D4A-324E-0E96-CCDB-142F3220C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251971"/>
            <a:ext cx="6708594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50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AF44E-CD61-4369-ADEE-FA9F74237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6199DC6A-C586-C860-65D6-1F6FA99A77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975487-FD42-1B4A-4644-D66601C52EB1}"/>
              </a:ext>
            </a:extLst>
          </p:cNvPr>
          <p:cNvSpPr txBox="1"/>
          <p:nvPr/>
        </p:nvSpPr>
        <p:spPr>
          <a:xfrm>
            <a:off x="914400" y="1209789"/>
            <a:ext cx="10591800" cy="4267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Quy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Vinamilk hiện có:</a:t>
            </a:r>
            <a:endParaRPr lang="en-US" sz="2600" b="1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13 nhà máy sản xuất trên toàn quố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  <a:p>
            <a:pPr algn="just">
              <a:lnSpc>
                <a:spcPct val="150000"/>
              </a:lnSpc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14 trang trại bò sữa đạt chuẩn Global G.A.P &amp; Organic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3 nhà máy chế biến sữa lớn đạt công nghệ tự động hóa cao cấp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Mạng lưới phân phối hơn 250.000 điểm bán lẻ trong nước và xuất khẩu ra hơn 60 quốc gia.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871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41260-5794-C2F1-A76F-37382F879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3A3BF826-F886-D432-2AC3-B9CC141686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1F71E6-C53E-A6EA-DE56-7BBE043FD63A}"/>
              </a:ext>
            </a:extLst>
          </p:cNvPr>
          <p:cNvSpPr txBox="1"/>
          <p:nvPr/>
        </p:nvSpPr>
        <p:spPr>
          <a:xfrm>
            <a:off x="838200" y="1209789"/>
            <a:ext cx="9601200" cy="5058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điểm công nghệ của các nhà máy Vinamilk:</a:t>
            </a:r>
            <a:endParaRPr lang="en-US" sz="2800" b="1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sản xuất khép kín và tự động hóa &gt; 90%.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 công nghệ 4.0 – IoT, Big Data trong quản lý sản xuất và năng lượng.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 tiêu chuẩn quản lý năng lượng ISO 50001.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 công nghệ tiết kiệm năng lượng, năng lượng tái tạo như: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593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mặt trời áp mái tại 13 nhà máy và trang trại.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593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hơi nước tái sinh, tái sử dụng nhiệt thải.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593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giám sát năng lượng online 24/7.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55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9E77E-F954-9890-D50E-C4B0457A2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CA2A06F-591B-CE10-EC6F-F2ED8E03CD3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0E1ACB-361A-8D3E-8BD6-F373FE2CA2C1}"/>
              </a:ext>
            </a:extLst>
          </p:cNvPr>
          <p:cNvSpPr txBox="1"/>
          <p:nvPr/>
        </p:nvSpPr>
        <p:spPr>
          <a:xfrm>
            <a:off x="304800" y="1676400"/>
            <a:ext cx="11963400" cy="2334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Cam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ịnh hướng phát triển xanh - bền vững của Vinamilk: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tư lớn cho năng lượng tái tạo:42 MWp điện mặt trời áp mái.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 phát triển mô hình Trang trại sinh thái xanh - Green Farm.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 kết phát thải ròng bằng 0 (Net Zero) vào năm 2050.</a:t>
            </a:r>
            <a:endParaRPr lang="en-US" sz="24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185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4A467-3B47-FB58-FA7D-E497843DF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59853992-EA73-D661-E9FA-EB2A2B83EC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DC6292-511A-86A7-F803-5AED28C925F6}"/>
              </a:ext>
            </a:extLst>
          </p:cNvPr>
          <p:cNvSpPr txBox="1"/>
          <p:nvPr/>
        </p:nvSpPr>
        <p:spPr>
          <a:xfrm>
            <a:off x="838200" y="1209789"/>
            <a:ext cx="9601200" cy="3067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pháp tại Vinamilk: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điện mặt trời 42MWp.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nhiên liệu sạch (Biomass, CNG).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Tái sử dụng nhiệt dư 92%.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 LED, kiểm soát vận hành tối ưu.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869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83091-762C-B961-3B3F-26AF5FD4F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1E12DA7-F71C-934C-E7F3-CEA043A124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DA6DF6-B069-41EB-D8AE-6AFE49CFFF4E}"/>
              </a:ext>
            </a:extLst>
          </p:cNvPr>
          <p:cNvSpPr txBox="1"/>
          <p:nvPr/>
        </p:nvSpPr>
        <p:spPr>
          <a:xfrm>
            <a:off x="762000" y="1154673"/>
            <a:ext cx="1089660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quả tại Vinamilk: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tiêu thụ điện còn 137,3 kWh/tấn sản phẩm.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năng lượng tái tạo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86% năng lượng sử dụng đến từ các nguồn xanh và sạch như biomass và khí nén thiên nhiên (CNG).EVN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năng lượng mặt trời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11 nhà máy và 13 trang trại đã lắp đặt hệ thống năng lượng mặt trời với tổng công suất 42MWp, đáp ứng 15-20% nhu cầu điện năng.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hồi và tái sử dụng nhiệt dư thừa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92% nhiệt dư được thu hồi và tái sử dụng trong quá trình sản xuất.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 tiến hệ thống chiếu sáng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Thay thế đèn cao áp bằng đèn LED, giúp tiết kiệm 72% điện năng cho chiếu sáng.</a:t>
            </a:r>
          </a:p>
        </p:txBody>
      </p:sp>
    </p:spTree>
    <p:extLst>
      <p:ext uri="{BB962C8B-B14F-4D97-AF65-F5344CB8AC3E}">
        <p14:creationId xmlns:p14="http://schemas.microsoft.com/office/powerpoint/2010/main" val="853363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1274F-AC7E-3DD5-45C6-AEF35052E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048ECE00-E94D-DC15-3293-6E262DA3E2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88AB23-2FAC-3B05-FA3B-CEB037D56D94}"/>
              </a:ext>
            </a:extLst>
          </p:cNvPr>
          <p:cNvSpPr txBox="1"/>
          <p:nvPr/>
        </p:nvSpPr>
        <p:spPr>
          <a:xfrm>
            <a:off x="762000" y="1154673"/>
            <a:ext cx="1089660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quả tại Vinamilk: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tiêu thụ điện còn 137,3 kWh/tấn sản phẩm.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năng lượng tái tạo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86% năng lượng sử dụng đến từ các nguồn xanh và sạch như biomass và khí nén thiên nhiên (CNG).EVN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năng lượng mặt trời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11 nhà máy và 13 trang trại đã lắp đặt hệ thống năng lượng mặt trời với tổng công suất 42MWp, đáp ứng 15-20% nhu cầu điện năng.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hồi và tái sử dụng nhiệt dư thừa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92% nhiệt dư được thu hồi và tái sử dụng trong quá trình sản xuất.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vi-VN" sz="26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 tiến hệ thống chiếu sáng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Thay thế đèn cao áp bằng đèn LED, giúp tiết kiệm 72% điện năng cho chiếu sáng.</a:t>
            </a:r>
          </a:p>
        </p:txBody>
      </p:sp>
    </p:spTree>
    <p:extLst>
      <p:ext uri="{BB962C8B-B14F-4D97-AF65-F5344CB8AC3E}">
        <p14:creationId xmlns:p14="http://schemas.microsoft.com/office/powerpoint/2010/main" val="2562232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BF407-8717-8D34-A235-1EA1C3590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9753FAE-81CA-96D4-31D6-025B019EA119}"/>
              </a:ext>
            </a:extLst>
          </p:cNvPr>
          <p:cNvSpPr txBox="1"/>
          <p:nvPr/>
        </p:nvSpPr>
        <p:spPr>
          <a:xfrm>
            <a:off x="609600" y="990600"/>
            <a:ext cx="10972800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Study </a:t>
            </a: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vi-VN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800" b="1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 TY BIA RƯỢU SÀI GÒN-HÀ NỘI SABECO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6928B0E-535D-36BA-C399-8D4D8D233F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E3D331-2ECD-536F-F4BB-8535D4C95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211383"/>
            <a:ext cx="7395009" cy="414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4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C5955-A2B2-1F06-01F4-7611FFEED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D39715C-4A08-C609-3E31-709488633E8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BFDA66-2308-79A7-1F64-16CAFDF53E6F}"/>
              </a:ext>
            </a:extLst>
          </p:cNvPr>
          <p:cNvSpPr txBox="1"/>
          <p:nvPr/>
        </p:nvSpPr>
        <p:spPr>
          <a:xfrm>
            <a:off x="685800" y="1216064"/>
            <a:ext cx="10744200" cy="3667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Quy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sản xuất: SABECO sở hữu 26 nhà máy bia trên khắp cả nước với tổng công suất sản xuất đạt trên 2,2 tỷ lít bia/năm.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 sự: Tập đoàn hiện có hơn 8.100 lao động.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FinanceSản phẩm chính: Bao gồm các thương hiệu bia nổi tiếng như Bia Saigon và Bia 333.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317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81000" y="1524000"/>
            <a:ext cx="11353800" cy="4572000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THẢO LUẬN:</a:t>
            </a:r>
          </a:p>
          <a:p>
            <a:pPr marL="514350" indent="-514350" algn="just">
              <a:buAutoNum type="arabicPeriod"/>
            </a:pPr>
            <a:r>
              <a:rPr lang="vi-VN" sz="3200" dirty="0"/>
              <a:t>Mục tiêu chính của case study này là gì? Tập trung vào tiết kiệm điện, hơi, nước hay tổng thể?</a:t>
            </a:r>
            <a:endParaRPr lang="en-US" sz="3200" dirty="0"/>
          </a:p>
          <a:p>
            <a:pPr marL="514350" indent="-514350" algn="just">
              <a:buAutoNum type="arabicPeriod"/>
            </a:pPr>
            <a:r>
              <a:rPr lang="en-US" sz="3200" dirty="0" err="1"/>
              <a:t>Vấn</a:t>
            </a:r>
            <a:r>
              <a:rPr lang="en-US" sz="3200" dirty="0"/>
              <a:t> </a:t>
            </a:r>
            <a:r>
              <a:rPr lang="en-US" sz="3200" dirty="0" err="1"/>
              <a:t>đề</a:t>
            </a:r>
            <a:r>
              <a:rPr lang="en-US" sz="3200" dirty="0"/>
              <a:t> </a:t>
            </a:r>
            <a:r>
              <a:rPr lang="en-US" sz="3200" dirty="0" err="1"/>
              <a:t>năng</a:t>
            </a:r>
            <a:r>
              <a:rPr lang="en-US" sz="3200" dirty="0"/>
              <a:t> </a:t>
            </a:r>
            <a:r>
              <a:rPr lang="en-US" sz="3200" dirty="0" err="1"/>
              <a:t>lượng</a:t>
            </a:r>
            <a:r>
              <a:rPr lang="en-US" sz="3200" dirty="0"/>
              <a:t> </a:t>
            </a:r>
            <a:r>
              <a:rPr lang="en-US" sz="3200" dirty="0" err="1"/>
              <a:t>cụ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/>
              <a:t>được</a:t>
            </a:r>
            <a:r>
              <a:rPr lang="en-US" sz="3200" dirty="0"/>
              <a:t> </a:t>
            </a:r>
            <a:r>
              <a:rPr lang="en-US" sz="3200" dirty="0" err="1"/>
              <a:t>phát</a:t>
            </a:r>
            <a:r>
              <a:rPr lang="en-US" sz="3200" dirty="0"/>
              <a:t> </a:t>
            </a:r>
            <a:r>
              <a:rPr lang="en-US" sz="3200" dirty="0" err="1"/>
              <a:t>hiện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gì</a:t>
            </a:r>
            <a:r>
              <a:rPr lang="en-US" sz="3200" dirty="0"/>
              <a:t>? </a:t>
            </a:r>
            <a:r>
              <a:rPr lang="en-US" sz="3200" dirty="0" err="1"/>
              <a:t>Được</a:t>
            </a:r>
            <a:r>
              <a:rPr lang="en-US" sz="3200" dirty="0"/>
              <a:t> </a:t>
            </a:r>
            <a:r>
              <a:rPr lang="en-US" sz="3200" dirty="0" err="1"/>
              <a:t>phát</a:t>
            </a:r>
            <a:r>
              <a:rPr lang="en-US" sz="3200" dirty="0"/>
              <a:t> </a:t>
            </a:r>
            <a:r>
              <a:rPr lang="en-US" sz="3200" dirty="0" err="1"/>
              <a:t>hiện</a:t>
            </a:r>
            <a:r>
              <a:rPr lang="en-US" sz="3200" dirty="0"/>
              <a:t> </a:t>
            </a:r>
            <a:r>
              <a:rPr lang="en-US" sz="3200" dirty="0" err="1"/>
              <a:t>thông</a:t>
            </a:r>
            <a:r>
              <a:rPr lang="en-US" sz="3200" dirty="0"/>
              <a:t> qua </a:t>
            </a:r>
            <a:r>
              <a:rPr lang="en-US" sz="3200" dirty="0" err="1"/>
              <a:t>kiểm</a:t>
            </a:r>
            <a:r>
              <a:rPr lang="en-US" sz="3200" dirty="0"/>
              <a:t> </a:t>
            </a:r>
            <a:r>
              <a:rPr lang="en-US" sz="3200" dirty="0" err="1"/>
              <a:t>toán</a:t>
            </a:r>
            <a:r>
              <a:rPr lang="en-US" sz="3200" dirty="0"/>
              <a:t>, EMS hay </a:t>
            </a:r>
            <a:r>
              <a:rPr lang="en-US" sz="3200" dirty="0" err="1"/>
              <a:t>kinh</a:t>
            </a:r>
            <a:r>
              <a:rPr lang="en-US" sz="3200" dirty="0"/>
              <a:t> </a:t>
            </a:r>
            <a:r>
              <a:rPr lang="en-US" sz="3200" dirty="0" err="1"/>
              <a:t>nghiệm</a:t>
            </a:r>
            <a:r>
              <a:rPr lang="en-US" sz="3200" dirty="0"/>
              <a:t> </a:t>
            </a:r>
            <a:r>
              <a:rPr lang="en-US" sz="3200" dirty="0" err="1"/>
              <a:t>vận</a:t>
            </a:r>
            <a:r>
              <a:rPr lang="en-US" sz="3200" dirty="0"/>
              <a:t> </a:t>
            </a:r>
            <a:r>
              <a:rPr lang="en-US" sz="3200" dirty="0" err="1"/>
              <a:t>hành</a:t>
            </a:r>
            <a:r>
              <a:rPr lang="en-US" sz="3200" dirty="0"/>
              <a:t>?</a:t>
            </a:r>
          </a:p>
          <a:p>
            <a:pPr marL="514350" indent="-514350" algn="just">
              <a:buAutoNum type="arabicPeriod"/>
            </a:pPr>
            <a:r>
              <a:rPr lang="en-US" sz="3200" dirty="0"/>
              <a:t>Phạm vi </a:t>
            </a:r>
            <a:r>
              <a:rPr lang="en-US" sz="3200" dirty="0" err="1"/>
              <a:t>áp</a:t>
            </a:r>
            <a:r>
              <a:rPr lang="en-US" sz="3200" dirty="0"/>
              <a:t> </a:t>
            </a:r>
            <a:r>
              <a:rPr lang="en-US" sz="3200" dirty="0" err="1"/>
              <a:t>dụng</a:t>
            </a:r>
            <a:r>
              <a:rPr lang="en-US" sz="3200" dirty="0"/>
              <a:t> </a:t>
            </a:r>
            <a:r>
              <a:rPr lang="en-US" sz="3200" dirty="0" err="1"/>
              <a:t>cải</a:t>
            </a:r>
            <a:r>
              <a:rPr lang="en-US" sz="3200" dirty="0"/>
              <a:t> </a:t>
            </a:r>
            <a:r>
              <a:rPr lang="en-US" sz="3200" dirty="0" err="1"/>
              <a:t>tiến</a:t>
            </a:r>
            <a:r>
              <a:rPr lang="en-US" sz="3200" dirty="0"/>
              <a:t> </a:t>
            </a:r>
            <a:r>
              <a:rPr lang="en-US" sz="3200" dirty="0" err="1"/>
              <a:t>nằm</a:t>
            </a:r>
            <a:r>
              <a:rPr lang="en-US" sz="3200" dirty="0"/>
              <a:t> ở </a:t>
            </a:r>
            <a:r>
              <a:rPr lang="en-US" sz="3200" dirty="0" err="1"/>
              <a:t>công</a:t>
            </a:r>
            <a:r>
              <a:rPr lang="en-US" sz="3200" dirty="0"/>
              <a:t> </a:t>
            </a:r>
            <a:r>
              <a:rPr lang="en-US" sz="3200" dirty="0" err="1"/>
              <a:t>đoạn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dây</a:t>
            </a:r>
            <a:r>
              <a:rPr lang="en-US" sz="3200" dirty="0"/>
              <a:t> </a:t>
            </a:r>
            <a:r>
              <a:rPr lang="en-US" sz="3200" dirty="0" err="1"/>
              <a:t>chuyền</a:t>
            </a:r>
            <a:r>
              <a:rPr lang="en-US" sz="3200" dirty="0"/>
              <a:t> </a:t>
            </a:r>
            <a:r>
              <a:rPr lang="en-US" sz="3200" dirty="0" err="1"/>
              <a:t>sản</a:t>
            </a:r>
            <a:r>
              <a:rPr lang="en-US" sz="3200" dirty="0"/>
              <a:t> </a:t>
            </a:r>
            <a:r>
              <a:rPr lang="en-US" sz="3200" dirty="0" err="1"/>
              <a:t>xuất</a:t>
            </a:r>
            <a:r>
              <a:rPr lang="en-US" sz="3200" dirty="0"/>
              <a:t> (</a:t>
            </a:r>
            <a:r>
              <a:rPr lang="en-US" sz="3200" dirty="0" err="1"/>
              <a:t>chiết</a:t>
            </a:r>
            <a:r>
              <a:rPr lang="en-US" sz="3200" dirty="0"/>
              <a:t> </a:t>
            </a:r>
            <a:r>
              <a:rPr lang="en-US" sz="3200" dirty="0" err="1"/>
              <a:t>rót</a:t>
            </a:r>
            <a:r>
              <a:rPr lang="en-US" sz="3200" dirty="0"/>
              <a:t>, </a:t>
            </a:r>
            <a:r>
              <a:rPr lang="en-US" sz="3200" dirty="0" err="1"/>
              <a:t>tiệt</a:t>
            </a:r>
            <a:r>
              <a:rPr lang="en-US" sz="3200" dirty="0"/>
              <a:t> </a:t>
            </a:r>
            <a:r>
              <a:rPr lang="en-US" sz="3200" dirty="0" err="1"/>
              <a:t>trùng</a:t>
            </a:r>
            <a:r>
              <a:rPr lang="en-US" sz="3200" dirty="0"/>
              <a:t>, </a:t>
            </a:r>
            <a:r>
              <a:rPr lang="en-US" sz="3200" dirty="0" err="1"/>
              <a:t>đóng</a:t>
            </a:r>
            <a:r>
              <a:rPr lang="en-US" sz="3200" dirty="0"/>
              <a:t> </a:t>
            </a:r>
            <a:r>
              <a:rPr lang="en-US" sz="3200" dirty="0" err="1"/>
              <a:t>gói</a:t>
            </a:r>
            <a:r>
              <a:rPr lang="en-US" sz="3200" dirty="0"/>
              <a:t>,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lạnh</a:t>
            </a:r>
            <a:r>
              <a:rPr lang="en-US" sz="3200" dirty="0"/>
              <a:t>…)?</a:t>
            </a:r>
          </a:p>
          <a:p>
            <a:pPr marL="514350" indent="-514350" algn="just">
              <a:buAutoNum type="arabicPeriod"/>
            </a:pPr>
            <a:endParaRPr lang="en-US" sz="3200" dirty="0"/>
          </a:p>
          <a:p>
            <a:pPr marL="514350" indent="-514350" algn="just">
              <a:buAutoNum type="arabicPeriod"/>
            </a:pP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86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C591-07DA-DD19-5DA9-9DBA69FB0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ADB2481E-12E6-2276-55DB-D9518A9426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ADEB12-68AE-4D65-6AC4-02A9ADF4205A}"/>
              </a:ext>
            </a:extLst>
          </p:cNvPr>
          <p:cNvSpPr txBox="1"/>
          <p:nvPr/>
        </p:nvSpPr>
        <p:spPr>
          <a:xfrm>
            <a:off x="685800" y="1216064"/>
            <a:ext cx="10744200" cy="4267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bền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vững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SABECO.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tiêu thụ năng lượng: SABECO đặt mục tiêu giảm 43% lượng điện tiêu thụ, tương đương giảm khoảng 65.000 tấn CO₂ phát thải. Đến năm 2026, công ty hướng tới giảm 50-60% lượng điện tiêu thụ, tương đương khoảng 75.000 tấn CO₂ phát thải.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ăng cường sử dụng năng lượng tái tạo: Công ty đặt kế hoạch sử dụng 50% nguồn năng lượng tái tạo, đặc biệt là năng lượng mặt trời, vào năm 2026.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633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55183-F5B2-6A0A-5228-1ED9415F6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748B2E79-956C-0519-9804-B45F8BC4B8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E6AC2A-9269-BBB7-D169-105C3FE24FD5}"/>
              </a:ext>
            </a:extLst>
          </p:cNvPr>
          <p:cNvSpPr txBox="1"/>
          <p:nvPr/>
        </p:nvSpPr>
        <p:spPr>
          <a:xfrm>
            <a:off x="685800" y="1216064"/>
            <a:ext cx="10744200" cy="4821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bền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vững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SABECO.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 hệ thống quản lý năng lượng tiêu chuẩn.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ISO 50001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tư vào năng lượng tái tạo: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tang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Carbon.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Tối ưu hóa quy trình sản xuất: SABECO Hà Nội thực hiện các biện pháp cải tiến kỹ thuật và đổi mới công nghệ để nâng cao hiệu suất sử dụng năng lượng và giảm lãng phí.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275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32160-8186-050E-A4D9-2D1D0E728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D643E2F-E2A7-10D9-C0DA-DB13D7E1DE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99EE2C-AC5C-D7E9-286D-DA9F73A5E1D8}"/>
              </a:ext>
            </a:extLst>
          </p:cNvPr>
          <p:cNvSpPr txBox="1"/>
          <p:nvPr/>
        </p:nvSpPr>
        <p:spPr>
          <a:xfrm>
            <a:off x="685800" y="1216064"/>
            <a:ext cx="10744200" cy="3067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 lập Ban quản lý Năng lượng​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 gia dự án tối ưu hóa hệ thống năng lượng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Lắp đặt hệ thống điện mặt trời mái nhà. 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831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861A5-FC26-168B-32F8-1497FE959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0031AD93-C69F-0A00-F4ED-58DD2E0611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DCF4CC-A3FC-C896-B63F-F0125C3B6565}"/>
              </a:ext>
            </a:extLst>
          </p:cNvPr>
          <p:cNvSpPr txBox="1"/>
          <p:nvPr/>
        </p:nvSpPr>
        <p:spPr>
          <a:xfrm>
            <a:off x="685800" y="1216064"/>
            <a:ext cx="10744200" cy="1867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SABECO: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1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điện năng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.​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 dựng văn hoá tiết kiệm năng lượng trong doanh nghiệp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1473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FFD55-CBFE-BF9A-8129-475B76B90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08D5E66-4495-E3DA-AA95-5EFB1071B42E}"/>
              </a:ext>
            </a:extLst>
          </p:cNvPr>
          <p:cNvSpPr txBox="1"/>
          <p:nvPr/>
        </p:nvSpPr>
        <p:spPr>
          <a:xfrm>
            <a:off x="609600" y="2438400"/>
            <a:ext cx="10972800" cy="701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PHÁP VÀ BÀI HỌC KINH NGHIỆM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A662D85-1D8B-88C6-7AF8-9FD94CB3D1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104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CD9FC-DFDD-1337-7F02-EE98B70ED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77826E2-86F9-F62A-8E2F-1E13C63461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06C994-09D0-D346-55D9-E2B66F549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55781"/>
              </p:ext>
            </p:extLst>
          </p:nvPr>
        </p:nvGraphicFramePr>
        <p:xfrm>
          <a:off x="1808398" y="1028700"/>
          <a:ext cx="9220201" cy="563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20201">
                  <a:extLst>
                    <a:ext uri="{9D8B030D-6E8A-4147-A177-3AD203B41FA5}">
                      <a16:colId xmlns:a16="http://schemas.microsoft.com/office/drawing/2014/main" val="3566792719"/>
                    </a:ext>
                  </a:extLst>
                </a:gridCol>
              </a:tblGrid>
              <a:tr h="5638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00509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 PHÁP VÀ BÀI HỌC KINH NGHIỆM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356501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E14928F-1963-9A4F-D997-91DCBC96946F}"/>
              </a:ext>
            </a:extLst>
          </p:cNvPr>
          <p:cNvSpPr/>
          <p:nvPr/>
        </p:nvSpPr>
        <p:spPr>
          <a:xfrm>
            <a:off x="5257800" y="1600200"/>
            <a:ext cx="1905000" cy="762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GIẢI PHÁP VÀ BÀI HỌC KINH NGHIỆM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D6890D-C1D6-0892-4422-0A572B5361C2}"/>
              </a:ext>
            </a:extLst>
          </p:cNvPr>
          <p:cNvCxnSpPr/>
          <p:nvPr/>
        </p:nvCxnSpPr>
        <p:spPr>
          <a:xfrm flipH="1">
            <a:off x="3352800" y="2362200"/>
            <a:ext cx="28575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42D3D1F-D481-8425-211C-B0E3C46D9D1E}"/>
              </a:ext>
            </a:extLst>
          </p:cNvPr>
          <p:cNvCxnSpPr/>
          <p:nvPr/>
        </p:nvCxnSpPr>
        <p:spPr>
          <a:xfrm>
            <a:off x="6210300" y="2362200"/>
            <a:ext cx="27051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6933A5-63A6-08DB-4C0C-1ECD31EE8B5F}"/>
              </a:ext>
            </a:extLst>
          </p:cNvPr>
          <p:cNvSpPr/>
          <p:nvPr/>
        </p:nvSpPr>
        <p:spPr>
          <a:xfrm>
            <a:off x="5294529" y="2726473"/>
            <a:ext cx="1905000" cy="85492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KHÓ KHĂN KHI TRIỂN KHAI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7AFE0FC-AB04-7D09-B8E1-F41CFF2F8392}"/>
              </a:ext>
            </a:extLst>
          </p:cNvPr>
          <p:cNvSpPr/>
          <p:nvPr/>
        </p:nvSpPr>
        <p:spPr>
          <a:xfrm>
            <a:off x="8382001" y="2819400"/>
            <a:ext cx="1905000" cy="762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XU HƯỚNG PHÁT TRIỂN SD NLTK &amp; HQ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22F8380-109A-99BA-F46A-9C429F06BB4C}"/>
              </a:ext>
            </a:extLst>
          </p:cNvPr>
          <p:cNvSpPr/>
          <p:nvPr/>
        </p:nvSpPr>
        <p:spPr>
          <a:xfrm>
            <a:off x="2152650" y="2756210"/>
            <a:ext cx="1905000" cy="762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CÁC GIẢI PHÁP CÔNG NGHỆ PHỔ BIẾN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34221F7-BCE7-0DA4-39B0-A231B818BBB0}"/>
              </a:ext>
            </a:extLst>
          </p:cNvPr>
          <p:cNvCxnSpPr/>
          <p:nvPr/>
        </p:nvCxnSpPr>
        <p:spPr>
          <a:xfrm>
            <a:off x="6210300" y="236220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732FDE1-4DE0-F4BB-D2D6-204158FA6302}"/>
              </a:ext>
            </a:extLst>
          </p:cNvPr>
          <p:cNvCxnSpPr/>
          <p:nvPr/>
        </p:nvCxnSpPr>
        <p:spPr>
          <a:xfrm>
            <a:off x="3124200" y="351821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779E33-6F55-AF46-B841-3A93A27F0F40}"/>
              </a:ext>
            </a:extLst>
          </p:cNvPr>
          <p:cNvCxnSpPr/>
          <p:nvPr/>
        </p:nvCxnSpPr>
        <p:spPr>
          <a:xfrm>
            <a:off x="6210300" y="358140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46DEEC3-FD1C-DC20-2955-C4066F0297A9}"/>
              </a:ext>
            </a:extLst>
          </p:cNvPr>
          <p:cNvCxnSpPr/>
          <p:nvPr/>
        </p:nvCxnSpPr>
        <p:spPr>
          <a:xfrm>
            <a:off x="9372600" y="358140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4053ADD-6659-0BB7-2C1F-7FA863270BA4}"/>
              </a:ext>
            </a:extLst>
          </p:cNvPr>
          <p:cNvSpPr/>
          <p:nvPr/>
        </p:nvSpPr>
        <p:spPr>
          <a:xfrm>
            <a:off x="2157325" y="4076700"/>
            <a:ext cx="2057396" cy="20443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- </a:t>
            </a:r>
            <a:r>
              <a:rPr lang="en-US" sz="1100"/>
              <a:t>Năng lượng tái tạo</a:t>
            </a:r>
          </a:p>
          <a:p>
            <a:r>
              <a:rPr lang="en-US" sz="1100"/>
              <a:t>-   Biến tần, tụ bù, đèn LED</a:t>
            </a:r>
          </a:p>
          <a:p>
            <a:r>
              <a:rPr lang="en-US" sz="1100"/>
              <a:t>-  Thu hồi nhiệt và tái sử dụng</a:t>
            </a:r>
          </a:p>
          <a:p>
            <a:pPr marL="171450" indent="-171450">
              <a:buFontTx/>
              <a:buChar char="-"/>
            </a:pPr>
            <a:r>
              <a:rPr lang="en-US" sz="1100"/>
              <a:t>Hệ thống quản lý năng lượng</a:t>
            </a:r>
          </a:p>
          <a:p>
            <a:pPr marL="171450" indent="-171450">
              <a:buFontTx/>
              <a:buChar char="-"/>
            </a:pPr>
            <a:r>
              <a:rPr lang="en-US" sz="1100"/>
              <a:t>Thành lập ban quản lý năng lượng</a:t>
            </a:r>
          </a:p>
          <a:p>
            <a:pPr marL="171450" indent="-171450">
              <a:buFontTx/>
              <a:buChar char="-"/>
            </a:pPr>
            <a:r>
              <a:rPr lang="en-US" sz="1100"/>
              <a:t>Đào tạo, truyền thông nội bộ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0BA3B59-F3FA-4370-DB17-D2E007F102D1}"/>
              </a:ext>
            </a:extLst>
          </p:cNvPr>
          <p:cNvSpPr/>
          <p:nvPr/>
        </p:nvSpPr>
        <p:spPr>
          <a:xfrm>
            <a:off x="5218331" y="4131527"/>
            <a:ext cx="2057396" cy="20443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1400"/>
              <a:t>Chi phí đầu tư cao</a:t>
            </a:r>
          </a:p>
          <a:p>
            <a:pPr marL="285750" indent="-285750">
              <a:buFontTx/>
              <a:buChar char="-"/>
            </a:pPr>
            <a:r>
              <a:rPr lang="en-US" sz="1400"/>
              <a:t>Thiếu nhân lực kỹ thuật chuyên sâu</a:t>
            </a:r>
          </a:p>
          <a:p>
            <a:pPr marL="285750" indent="-285750">
              <a:buFontTx/>
              <a:buChar char="-"/>
            </a:pPr>
            <a:r>
              <a:rPr lang="en-US" sz="1400"/>
              <a:t>Ý thức nhân viên chưa đồng bộ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B47B8AD-85C7-3CC5-0689-374F69DBA313}"/>
              </a:ext>
            </a:extLst>
          </p:cNvPr>
          <p:cNvSpPr/>
          <p:nvPr/>
        </p:nvSpPr>
        <p:spPr>
          <a:xfrm>
            <a:off x="8326206" y="4108295"/>
            <a:ext cx="2057396" cy="20443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1200"/>
              <a:t>Smart factory- Nhà máy thông minh</a:t>
            </a:r>
          </a:p>
          <a:p>
            <a:pPr marL="285750" indent="-285750">
              <a:buFontTx/>
              <a:buChar char="-"/>
            </a:pPr>
            <a:r>
              <a:rPr lang="en-US" sz="1200"/>
              <a:t>Công nghệ IoT&amp;Giám sát năng lượng thời gian thực</a:t>
            </a:r>
          </a:p>
          <a:p>
            <a:pPr marL="285750" indent="-285750">
              <a:buFontTx/>
              <a:buChar char="-"/>
            </a:pPr>
            <a:r>
              <a:rPr lang="en-US" sz="1200"/>
              <a:t>Đạt chứng nhận Carbon Neutral/Net zero</a:t>
            </a:r>
          </a:p>
          <a:p>
            <a:pPr marL="285750" indent="-285750" algn="ctr">
              <a:buFontTx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836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122E0-9550-2138-6E0D-333509501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138911E-664F-4ACC-1D73-2C25DD342551}"/>
              </a:ext>
            </a:extLst>
          </p:cNvPr>
          <p:cNvSpPr txBox="1"/>
          <p:nvPr/>
        </p:nvSpPr>
        <p:spPr>
          <a:xfrm>
            <a:off x="1066800" y="2590800"/>
            <a:ext cx="9753600" cy="701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KẾT VÀ THẢO LUẬN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667C305-24F7-B88A-39AC-45D7BD4EA1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3634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5F0DD-599D-7776-68FA-583E658AC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6E42F7F-1EBD-FE95-D9E2-7D8CA55A7207}"/>
              </a:ext>
            </a:extLst>
          </p:cNvPr>
          <p:cNvSpPr txBox="1"/>
          <p:nvPr/>
        </p:nvSpPr>
        <p:spPr>
          <a:xfrm>
            <a:off x="762000" y="1209789"/>
            <a:ext cx="9753600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B748754-AF9D-6708-771B-C59978275A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C576A1-1F22-FAC3-86E2-EFEDBF33F8AC}"/>
              </a:ext>
            </a:extLst>
          </p:cNvPr>
          <p:cNvSpPr txBox="1"/>
          <p:nvPr/>
        </p:nvSpPr>
        <p:spPr>
          <a:xfrm>
            <a:off x="914400" y="2438400"/>
            <a:ext cx="9753600" cy="1820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 trò quan trọng của SDNL TK-HQ.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Doanh nghiệp cần kết hợp giải pháp công nghệ &amp; quản lý.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Case Study là minh chứng thiết thực.</a:t>
            </a:r>
          </a:p>
        </p:txBody>
      </p:sp>
    </p:spTree>
    <p:extLst>
      <p:ext uri="{BB962C8B-B14F-4D97-AF65-F5344CB8AC3E}">
        <p14:creationId xmlns:p14="http://schemas.microsoft.com/office/powerpoint/2010/main" val="21468453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80CDE-6FB1-E10B-CB5F-E844B6D88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8547E1E-44CD-9DF3-F958-8CE8BCC102C4}"/>
              </a:ext>
            </a:extLst>
          </p:cNvPr>
          <p:cNvSpPr txBox="1"/>
          <p:nvPr/>
        </p:nvSpPr>
        <p:spPr>
          <a:xfrm>
            <a:off x="914400" y="880371"/>
            <a:ext cx="9753600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Thảo </a:t>
            </a:r>
            <a:r>
              <a:rPr lang="en-US" sz="28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8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endParaRPr lang="en-US" sz="2800" b="1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E3E3A3F-1302-CF95-B62E-D55F753D55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81C7BF-D3AC-C359-5981-5AE03E1B5715}"/>
              </a:ext>
            </a:extLst>
          </p:cNvPr>
          <p:cNvSpPr txBox="1"/>
          <p:nvPr/>
        </p:nvSpPr>
        <p:spPr>
          <a:xfrm>
            <a:off x="1066800" y="1550685"/>
            <a:ext cx="10439400" cy="445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pháp trong case study có thể áp dụng cho những dây chuyền hoặc nhà máy tương tự không? Có cần điều chỉnh gì không?</a:t>
            </a:r>
            <a:endParaRPr lang="en-US" sz="2400" b="1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rào cản khi triển khai ban đầu là gì (kỹ thuật, tài chính, nhận thức nhân sự…)? Cách khắc phục?</a:t>
            </a:r>
            <a:endParaRPr lang="en-US" sz="2400" b="1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cơ chế theo dõi, duy trì hiệu quả tiết kiệm sau khi triển khai không (ví dụ: SOP, KPI, tự động ghi nhận)?</a:t>
            </a:r>
            <a:endParaRPr lang="en-US" sz="2400" b="1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máy có kế hoạch mở rộng hoặc triển khai các giải pháp tương tự trong tương lai không? Ở những khâu nào?</a:t>
            </a:r>
            <a:endParaRPr lang="en-US" sz="2400" b="1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192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FD848FB-139D-4404-A18E-E086306E9BA0}"/>
              </a:ext>
            </a:extLst>
          </p:cNvPr>
          <p:cNvGrpSpPr/>
          <p:nvPr/>
        </p:nvGrpSpPr>
        <p:grpSpPr>
          <a:xfrm>
            <a:off x="0" y="1030146"/>
            <a:ext cx="12192000" cy="4875636"/>
            <a:chOff x="0" y="1155546"/>
            <a:chExt cx="12192000" cy="487563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F621669-D856-4D99-99F4-21918BC92BA8}"/>
                </a:ext>
              </a:extLst>
            </p:cNvPr>
            <p:cNvSpPr/>
            <p:nvPr/>
          </p:nvSpPr>
          <p:spPr>
            <a:xfrm>
              <a:off x="0" y="1155546"/>
              <a:ext cx="12192000" cy="4875636"/>
            </a:xfrm>
            <a:prstGeom prst="rect">
              <a:avLst/>
            </a:prstGeom>
            <a:solidFill>
              <a:srgbClr val="0247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80FA441-1C40-5E33-8335-819CCAD862B3}"/>
                </a:ext>
              </a:extLst>
            </p:cNvPr>
            <p:cNvSpPr txBox="1"/>
            <p:nvPr/>
          </p:nvSpPr>
          <p:spPr>
            <a:xfrm>
              <a:off x="1807098" y="3177866"/>
              <a:ext cx="857780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5400">
                  <a:solidFill>
                    <a:schemeClr val="bg1"/>
                  </a:solidFill>
                  <a:latin typeface="Montserrat Bold" pitchFamily="2" charset="0"/>
                </a:rPr>
                <a:t>TRÂN TRỌNG CẢM ƠN!</a:t>
              </a:r>
            </a:p>
          </p:txBody>
        </p:sp>
        <p:grpSp>
          <p:nvGrpSpPr>
            <p:cNvPr id="23" name="Graphic 107">
              <a:extLst>
                <a:ext uri="{FF2B5EF4-FFF2-40B4-BE49-F238E27FC236}">
                  <a16:creationId xmlns:a16="http://schemas.microsoft.com/office/drawing/2014/main" id="{38EC1F09-BDCC-5282-A8DA-0DE1DC53AA59}"/>
                </a:ext>
              </a:extLst>
            </p:cNvPr>
            <p:cNvGrpSpPr/>
            <p:nvPr/>
          </p:nvGrpSpPr>
          <p:grpSpPr>
            <a:xfrm>
              <a:off x="590372" y="2643394"/>
              <a:ext cx="7429310" cy="1899940"/>
              <a:chOff x="9600292" y="4646698"/>
              <a:chExt cx="3683938" cy="942115"/>
            </a:xfrm>
            <a:solidFill>
              <a:schemeClr val="bg1">
                <a:alpha val="3000"/>
              </a:schemeClr>
            </a:solidFill>
          </p:grpSpPr>
          <p:sp>
            <p:nvSpPr>
              <p:cNvPr id="24" name="Graphic 107">
                <a:extLst>
                  <a:ext uri="{FF2B5EF4-FFF2-40B4-BE49-F238E27FC236}">
                    <a16:creationId xmlns:a16="http://schemas.microsoft.com/office/drawing/2014/main" id="{082AEF82-1851-50AC-E2BE-116286AF70DC}"/>
                  </a:ext>
                </a:extLst>
              </p:cNvPr>
              <p:cNvSpPr/>
              <p:nvPr/>
            </p:nvSpPr>
            <p:spPr>
              <a:xfrm>
                <a:off x="10993577" y="4660369"/>
                <a:ext cx="159090" cy="916014"/>
              </a:xfrm>
              <a:custGeom>
                <a:avLst/>
                <a:gdLst>
                  <a:gd name="connsiteX0" fmla="*/ 0 w 159090"/>
                  <a:gd name="connsiteY0" fmla="*/ 0 h 916014"/>
                  <a:gd name="connsiteX1" fmla="*/ 159090 w 159090"/>
                  <a:gd name="connsiteY1" fmla="*/ 0 h 916014"/>
                  <a:gd name="connsiteX2" fmla="*/ 159090 w 159090"/>
                  <a:gd name="connsiteY2" fmla="*/ 916015 h 916014"/>
                  <a:gd name="connsiteX3" fmla="*/ 0 w 159090"/>
                  <a:gd name="connsiteY3" fmla="*/ 916015 h 91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90" h="916014">
                    <a:moveTo>
                      <a:pt x="0" y="0"/>
                    </a:moveTo>
                    <a:lnTo>
                      <a:pt x="159090" y="0"/>
                    </a:lnTo>
                    <a:lnTo>
                      <a:pt x="159090" y="916015"/>
                    </a:lnTo>
                    <a:lnTo>
                      <a:pt x="0" y="916015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Graphic 107">
                <a:extLst>
                  <a:ext uri="{FF2B5EF4-FFF2-40B4-BE49-F238E27FC236}">
                    <a16:creationId xmlns:a16="http://schemas.microsoft.com/office/drawing/2014/main" id="{76914798-A8B6-4FCA-AF5A-2295C6FEF7FC}"/>
                  </a:ext>
                </a:extLst>
              </p:cNvPr>
              <p:cNvSpPr/>
              <p:nvPr/>
            </p:nvSpPr>
            <p:spPr>
              <a:xfrm>
                <a:off x="9600292" y="4660369"/>
                <a:ext cx="550602" cy="916014"/>
              </a:xfrm>
              <a:custGeom>
                <a:avLst/>
                <a:gdLst>
                  <a:gd name="connsiteX0" fmla="*/ 550602 w 550602"/>
                  <a:gd name="connsiteY0" fmla="*/ 916015 h 916014"/>
                  <a:gd name="connsiteX1" fmla="*/ 258522 w 550602"/>
                  <a:gd name="connsiteY1" fmla="*/ 439985 h 916014"/>
                  <a:gd name="connsiteX2" fmla="*/ 508344 w 550602"/>
                  <a:gd name="connsiteY2" fmla="*/ 0 h 916014"/>
                  <a:gd name="connsiteX3" fmla="*/ 349253 w 550602"/>
                  <a:gd name="connsiteY3" fmla="*/ 0 h 916014"/>
                  <a:gd name="connsiteX4" fmla="*/ 156605 w 550602"/>
                  <a:gd name="connsiteY4" fmla="*/ 343039 h 916014"/>
                  <a:gd name="connsiteX5" fmla="*/ 156605 w 550602"/>
                  <a:gd name="connsiteY5" fmla="*/ 0 h 916014"/>
                  <a:gd name="connsiteX6" fmla="*/ 0 w 550602"/>
                  <a:gd name="connsiteY6" fmla="*/ 0 h 916014"/>
                  <a:gd name="connsiteX7" fmla="*/ 0 w 550602"/>
                  <a:gd name="connsiteY7" fmla="*/ 916015 h 916014"/>
                  <a:gd name="connsiteX8" fmla="*/ 156605 w 550602"/>
                  <a:gd name="connsiteY8" fmla="*/ 916015 h 916014"/>
                  <a:gd name="connsiteX9" fmla="*/ 156605 w 550602"/>
                  <a:gd name="connsiteY9" fmla="*/ 559303 h 916014"/>
                  <a:gd name="connsiteX10" fmla="*/ 380326 w 550602"/>
                  <a:gd name="connsiteY10" fmla="*/ 916015 h 91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0602" h="916014">
                    <a:moveTo>
                      <a:pt x="550602" y="916015"/>
                    </a:moveTo>
                    <a:lnTo>
                      <a:pt x="258522" y="439985"/>
                    </a:lnTo>
                    <a:lnTo>
                      <a:pt x="508344" y="0"/>
                    </a:lnTo>
                    <a:lnTo>
                      <a:pt x="349253" y="0"/>
                    </a:lnTo>
                    <a:lnTo>
                      <a:pt x="156605" y="343039"/>
                    </a:lnTo>
                    <a:lnTo>
                      <a:pt x="156605" y="0"/>
                    </a:lnTo>
                    <a:lnTo>
                      <a:pt x="0" y="0"/>
                    </a:lnTo>
                    <a:lnTo>
                      <a:pt x="0" y="916015"/>
                    </a:lnTo>
                    <a:lnTo>
                      <a:pt x="156605" y="916015"/>
                    </a:lnTo>
                    <a:lnTo>
                      <a:pt x="156605" y="559303"/>
                    </a:lnTo>
                    <a:lnTo>
                      <a:pt x="380326" y="916015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26" name="Graphic 107">
                <a:extLst>
                  <a:ext uri="{FF2B5EF4-FFF2-40B4-BE49-F238E27FC236}">
                    <a16:creationId xmlns:a16="http://schemas.microsoft.com/office/drawing/2014/main" id="{2E53DD2D-C9F4-C0B2-D8E7-2334255CA1E8}"/>
                  </a:ext>
                </a:extLst>
              </p:cNvPr>
              <p:cNvGrpSpPr/>
              <p:nvPr/>
            </p:nvGrpSpPr>
            <p:grpSpPr>
              <a:xfrm>
                <a:off x="10260269" y="4646698"/>
                <a:ext cx="1602090" cy="942115"/>
                <a:chOff x="10260269" y="4646698"/>
                <a:chExt cx="1602090" cy="942115"/>
              </a:xfrm>
              <a:grpFill/>
            </p:grpSpPr>
            <p:sp>
              <p:nvSpPr>
                <p:cNvPr id="38" name="Graphic 107">
                  <a:extLst>
                    <a:ext uri="{FF2B5EF4-FFF2-40B4-BE49-F238E27FC236}">
                      <a16:creationId xmlns:a16="http://schemas.microsoft.com/office/drawing/2014/main" id="{A664136D-D034-86E6-3179-FE2349846F64}"/>
                    </a:ext>
                  </a:extLst>
                </p:cNvPr>
                <p:cNvSpPr/>
                <p:nvPr/>
              </p:nvSpPr>
              <p:spPr>
                <a:xfrm>
                  <a:off x="10260269" y="4646698"/>
                  <a:ext cx="497297" cy="942115"/>
                </a:xfrm>
                <a:custGeom>
                  <a:avLst/>
                  <a:gdLst>
                    <a:gd name="connsiteX0" fmla="*/ 444956 w 497297"/>
                    <a:gd name="connsiteY0" fmla="*/ 44744 h 942115"/>
                    <a:gd name="connsiteX1" fmla="*/ 248579 w 497297"/>
                    <a:gd name="connsiteY1" fmla="*/ 0 h 942115"/>
                    <a:gd name="connsiteX2" fmla="*/ 52202 w 497297"/>
                    <a:gd name="connsiteY2" fmla="*/ 44744 h 942115"/>
                    <a:gd name="connsiteX3" fmla="*/ 0 w 497297"/>
                    <a:gd name="connsiteY3" fmla="*/ 174005 h 942115"/>
                    <a:gd name="connsiteX4" fmla="*/ 0 w 497297"/>
                    <a:gd name="connsiteY4" fmla="*/ 768110 h 942115"/>
                    <a:gd name="connsiteX5" fmla="*/ 52202 w 497297"/>
                    <a:gd name="connsiteY5" fmla="*/ 897371 h 942115"/>
                    <a:gd name="connsiteX6" fmla="*/ 248579 w 497297"/>
                    <a:gd name="connsiteY6" fmla="*/ 942116 h 942115"/>
                    <a:gd name="connsiteX7" fmla="*/ 444956 w 497297"/>
                    <a:gd name="connsiteY7" fmla="*/ 897371 h 942115"/>
                    <a:gd name="connsiteX8" fmla="*/ 497158 w 497297"/>
                    <a:gd name="connsiteY8" fmla="*/ 768110 h 942115"/>
                    <a:gd name="connsiteX9" fmla="*/ 497158 w 497297"/>
                    <a:gd name="connsiteY9" fmla="*/ 174005 h 942115"/>
                    <a:gd name="connsiteX10" fmla="*/ 444956 w 497297"/>
                    <a:gd name="connsiteY10" fmla="*/ 44744 h 942115"/>
                    <a:gd name="connsiteX11" fmla="*/ 343039 w 497297"/>
                    <a:gd name="connsiteY11" fmla="*/ 784268 h 942115"/>
                    <a:gd name="connsiteX12" fmla="*/ 248579 w 497297"/>
                    <a:gd name="connsiteY12" fmla="*/ 871270 h 942115"/>
                    <a:gd name="connsiteX13" fmla="*/ 154119 w 497297"/>
                    <a:gd name="connsiteY13" fmla="*/ 784268 h 942115"/>
                    <a:gd name="connsiteX14" fmla="*/ 154119 w 497297"/>
                    <a:gd name="connsiteY14" fmla="*/ 157848 h 942115"/>
                    <a:gd name="connsiteX15" fmla="*/ 248579 w 497297"/>
                    <a:gd name="connsiteY15" fmla="*/ 70845 h 942115"/>
                    <a:gd name="connsiteX16" fmla="*/ 343039 w 497297"/>
                    <a:gd name="connsiteY16" fmla="*/ 157848 h 942115"/>
                    <a:gd name="connsiteX17" fmla="*/ 343039 w 497297"/>
                    <a:gd name="connsiteY17" fmla="*/ 784268 h 94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97297" h="942115">
                      <a:moveTo>
                        <a:pt x="444956" y="44744"/>
                      </a:moveTo>
                      <a:cubicBezTo>
                        <a:pt x="397726" y="7457"/>
                        <a:pt x="340553" y="0"/>
                        <a:pt x="248579" y="0"/>
                      </a:cubicBezTo>
                      <a:cubicBezTo>
                        <a:pt x="156605" y="0"/>
                        <a:pt x="99432" y="7457"/>
                        <a:pt x="52202" y="44744"/>
                      </a:cubicBezTo>
                      <a:cubicBezTo>
                        <a:pt x="4972" y="82031"/>
                        <a:pt x="0" y="121804"/>
                        <a:pt x="0" y="174005"/>
                      </a:cubicBezTo>
                      <a:lnTo>
                        <a:pt x="0" y="768110"/>
                      </a:lnTo>
                      <a:cubicBezTo>
                        <a:pt x="0" y="821555"/>
                        <a:pt x="4972" y="861327"/>
                        <a:pt x="52202" y="897371"/>
                      </a:cubicBezTo>
                      <a:cubicBezTo>
                        <a:pt x="99432" y="934658"/>
                        <a:pt x="156605" y="942116"/>
                        <a:pt x="248579" y="942116"/>
                      </a:cubicBezTo>
                      <a:cubicBezTo>
                        <a:pt x="340553" y="942116"/>
                        <a:pt x="397726" y="934658"/>
                        <a:pt x="444956" y="897371"/>
                      </a:cubicBezTo>
                      <a:cubicBezTo>
                        <a:pt x="492186" y="860084"/>
                        <a:pt x="497158" y="821555"/>
                        <a:pt x="497158" y="768110"/>
                      </a:cubicBezTo>
                      <a:lnTo>
                        <a:pt x="497158" y="174005"/>
                      </a:lnTo>
                      <a:cubicBezTo>
                        <a:pt x="498401" y="120561"/>
                        <a:pt x="492186" y="80788"/>
                        <a:pt x="444956" y="44744"/>
                      </a:cubicBezTo>
                      <a:close/>
                      <a:moveTo>
                        <a:pt x="343039" y="784268"/>
                      </a:moveTo>
                      <a:cubicBezTo>
                        <a:pt x="343039" y="846412"/>
                        <a:pt x="314452" y="871270"/>
                        <a:pt x="248579" y="871270"/>
                      </a:cubicBezTo>
                      <a:cubicBezTo>
                        <a:pt x="182705" y="871270"/>
                        <a:pt x="154119" y="846412"/>
                        <a:pt x="154119" y="784268"/>
                      </a:cubicBezTo>
                      <a:lnTo>
                        <a:pt x="154119" y="157848"/>
                      </a:lnTo>
                      <a:cubicBezTo>
                        <a:pt x="154119" y="95703"/>
                        <a:pt x="182705" y="70845"/>
                        <a:pt x="248579" y="70845"/>
                      </a:cubicBezTo>
                      <a:cubicBezTo>
                        <a:pt x="314452" y="70845"/>
                        <a:pt x="343039" y="95703"/>
                        <a:pt x="343039" y="157848"/>
                      </a:cubicBezTo>
                      <a:lnTo>
                        <a:pt x="343039" y="784268"/>
                      </a:ln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Graphic 107">
                  <a:extLst>
                    <a:ext uri="{FF2B5EF4-FFF2-40B4-BE49-F238E27FC236}">
                      <a16:creationId xmlns:a16="http://schemas.microsoft.com/office/drawing/2014/main" id="{2B0B691D-FE94-C184-A089-F81F3F4A3422}"/>
                    </a:ext>
                  </a:extLst>
                </p:cNvPr>
                <p:cNvSpPr/>
                <p:nvPr/>
              </p:nvSpPr>
              <p:spPr>
                <a:xfrm>
                  <a:off x="11391303" y="4646698"/>
                  <a:ext cx="471057" cy="942115"/>
                </a:xfrm>
                <a:custGeom>
                  <a:avLst/>
                  <a:gdLst>
                    <a:gd name="connsiteX0" fmla="*/ 306995 w 471057"/>
                    <a:gd name="connsiteY0" fmla="*/ 802911 h 942115"/>
                    <a:gd name="connsiteX1" fmla="*/ 232421 w 471057"/>
                    <a:gd name="connsiteY1" fmla="*/ 871270 h 942115"/>
                    <a:gd name="connsiteX2" fmla="*/ 151633 w 471057"/>
                    <a:gd name="connsiteY2" fmla="*/ 802911 h 942115"/>
                    <a:gd name="connsiteX3" fmla="*/ 151633 w 471057"/>
                    <a:gd name="connsiteY3" fmla="*/ 140447 h 942115"/>
                    <a:gd name="connsiteX4" fmla="*/ 232421 w 471057"/>
                    <a:gd name="connsiteY4" fmla="*/ 72088 h 942115"/>
                    <a:gd name="connsiteX5" fmla="*/ 306995 w 471057"/>
                    <a:gd name="connsiteY5" fmla="*/ 140447 h 942115"/>
                    <a:gd name="connsiteX6" fmla="*/ 306995 w 471057"/>
                    <a:gd name="connsiteY6" fmla="*/ 246093 h 942115"/>
                    <a:gd name="connsiteX7" fmla="*/ 471057 w 471057"/>
                    <a:gd name="connsiteY7" fmla="*/ 246093 h 942115"/>
                    <a:gd name="connsiteX8" fmla="*/ 471057 w 471057"/>
                    <a:gd name="connsiteY8" fmla="*/ 178977 h 942115"/>
                    <a:gd name="connsiteX9" fmla="*/ 418855 w 471057"/>
                    <a:gd name="connsiteY9" fmla="*/ 44744 h 942115"/>
                    <a:gd name="connsiteX10" fmla="*/ 239879 w 471057"/>
                    <a:gd name="connsiteY10" fmla="*/ 0 h 942115"/>
                    <a:gd name="connsiteX11" fmla="*/ 52202 w 471057"/>
                    <a:gd name="connsiteY11" fmla="*/ 44744 h 942115"/>
                    <a:gd name="connsiteX12" fmla="*/ 0 w 471057"/>
                    <a:gd name="connsiteY12" fmla="*/ 174005 h 942115"/>
                    <a:gd name="connsiteX13" fmla="*/ 0 w 471057"/>
                    <a:gd name="connsiteY13" fmla="*/ 768110 h 942115"/>
                    <a:gd name="connsiteX14" fmla="*/ 52202 w 471057"/>
                    <a:gd name="connsiteY14" fmla="*/ 897371 h 942115"/>
                    <a:gd name="connsiteX15" fmla="*/ 239879 w 471057"/>
                    <a:gd name="connsiteY15" fmla="*/ 942116 h 942115"/>
                    <a:gd name="connsiteX16" fmla="*/ 418855 w 471057"/>
                    <a:gd name="connsiteY16" fmla="*/ 897371 h 942115"/>
                    <a:gd name="connsiteX17" fmla="*/ 471057 w 471057"/>
                    <a:gd name="connsiteY17" fmla="*/ 764381 h 942115"/>
                    <a:gd name="connsiteX18" fmla="*/ 471057 w 471057"/>
                    <a:gd name="connsiteY18" fmla="*/ 679864 h 942115"/>
                    <a:gd name="connsiteX19" fmla="*/ 306995 w 471057"/>
                    <a:gd name="connsiteY19" fmla="*/ 679864 h 942115"/>
                    <a:gd name="connsiteX20" fmla="*/ 306995 w 471057"/>
                    <a:gd name="connsiteY20" fmla="*/ 802911 h 94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1057" h="942115">
                      <a:moveTo>
                        <a:pt x="306995" y="802911"/>
                      </a:moveTo>
                      <a:cubicBezTo>
                        <a:pt x="306995" y="840198"/>
                        <a:pt x="287109" y="871270"/>
                        <a:pt x="232421" y="871270"/>
                      </a:cubicBezTo>
                      <a:cubicBezTo>
                        <a:pt x="180220" y="871270"/>
                        <a:pt x="151633" y="847655"/>
                        <a:pt x="151633" y="802911"/>
                      </a:cubicBezTo>
                      <a:lnTo>
                        <a:pt x="151633" y="140447"/>
                      </a:lnTo>
                      <a:cubicBezTo>
                        <a:pt x="151633" y="96946"/>
                        <a:pt x="174005" y="72088"/>
                        <a:pt x="232421" y="72088"/>
                      </a:cubicBezTo>
                      <a:cubicBezTo>
                        <a:pt x="283380" y="72088"/>
                        <a:pt x="306995" y="96946"/>
                        <a:pt x="306995" y="140447"/>
                      </a:cubicBezTo>
                      <a:lnTo>
                        <a:pt x="306995" y="246093"/>
                      </a:lnTo>
                      <a:lnTo>
                        <a:pt x="471057" y="246093"/>
                      </a:lnTo>
                      <a:lnTo>
                        <a:pt x="471057" y="178977"/>
                      </a:lnTo>
                      <a:cubicBezTo>
                        <a:pt x="471057" y="125533"/>
                        <a:pt x="466085" y="82031"/>
                        <a:pt x="418855" y="44744"/>
                      </a:cubicBezTo>
                      <a:cubicBezTo>
                        <a:pt x="374111" y="11186"/>
                        <a:pt x="324395" y="0"/>
                        <a:pt x="239879" y="0"/>
                      </a:cubicBezTo>
                      <a:cubicBezTo>
                        <a:pt x="151633" y="0"/>
                        <a:pt x="99432" y="7457"/>
                        <a:pt x="52202" y="44744"/>
                      </a:cubicBezTo>
                      <a:cubicBezTo>
                        <a:pt x="4972" y="82031"/>
                        <a:pt x="0" y="121804"/>
                        <a:pt x="0" y="174005"/>
                      </a:cubicBezTo>
                      <a:lnTo>
                        <a:pt x="0" y="768110"/>
                      </a:lnTo>
                      <a:cubicBezTo>
                        <a:pt x="0" y="821555"/>
                        <a:pt x="4972" y="861327"/>
                        <a:pt x="52202" y="897371"/>
                      </a:cubicBezTo>
                      <a:cubicBezTo>
                        <a:pt x="99432" y="934658"/>
                        <a:pt x="151633" y="942116"/>
                        <a:pt x="239879" y="942116"/>
                      </a:cubicBezTo>
                      <a:cubicBezTo>
                        <a:pt x="324395" y="942116"/>
                        <a:pt x="371626" y="934658"/>
                        <a:pt x="418855" y="897371"/>
                      </a:cubicBezTo>
                      <a:cubicBezTo>
                        <a:pt x="466085" y="860084"/>
                        <a:pt x="471057" y="816583"/>
                        <a:pt x="471057" y="764381"/>
                      </a:cubicBezTo>
                      <a:lnTo>
                        <a:pt x="471057" y="679864"/>
                      </a:lnTo>
                      <a:lnTo>
                        <a:pt x="306995" y="679864"/>
                      </a:lnTo>
                      <a:lnTo>
                        <a:pt x="306995" y="802911"/>
                      </a:ln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aphic 107">
                <a:extLst>
                  <a:ext uri="{FF2B5EF4-FFF2-40B4-BE49-F238E27FC236}">
                    <a16:creationId xmlns:a16="http://schemas.microsoft.com/office/drawing/2014/main" id="{4CA097C5-4755-41DE-00D3-97D4DD192573}"/>
                  </a:ext>
                </a:extLst>
              </p:cNvPr>
              <p:cNvGrpSpPr/>
              <p:nvPr/>
            </p:nvGrpSpPr>
            <p:grpSpPr>
              <a:xfrm>
                <a:off x="12494993" y="5019566"/>
                <a:ext cx="789237" cy="217721"/>
                <a:chOff x="12494993" y="5019566"/>
                <a:chExt cx="789237" cy="217721"/>
              </a:xfrm>
              <a:grpFill/>
            </p:grpSpPr>
            <p:sp>
              <p:nvSpPr>
                <p:cNvPr id="29" name="Graphic 107">
                  <a:extLst>
                    <a:ext uri="{FF2B5EF4-FFF2-40B4-BE49-F238E27FC236}">
                      <a16:creationId xmlns:a16="http://schemas.microsoft.com/office/drawing/2014/main" id="{AAC2CE93-BBF9-1FFF-557B-0D2F8B78ABE0}"/>
                    </a:ext>
                  </a:extLst>
                </p:cNvPr>
                <p:cNvSpPr/>
                <p:nvPr/>
              </p:nvSpPr>
              <p:spPr>
                <a:xfrm>
                  <a:off x="12800745" y="5154960"/>
                  <a:ext cx="169033" cy="82328"/>
                </a:xfrm>
                <a:custGeom>
                  <a:avLst/>
                  <a:gdLst>
                    <a:gd name="connsiteX0" fmla="*/ 0 w 169033"/>
                    <a:gd name="connsiteY0" fmla="*/ 82 h 82328"/>
                    <a:gd name="connsiteX1" fmla="*/ 96946 w 169033"/>
                    <a:gd name="connsiteY1" fmla="*/ 19968 h 82328"/>
                    <a:gd name="connsiteX2" fmla="*/ 169034 w 169033"/>
                    <a:gd name="connsiteY2" fmla="*/ 82113 h 82328"/>
                    <a:gd name="connsiteX3" fmla="*/ 72088 w 169033"/>
                    <a:gd name="connsiteY3" fmla="*/ 62227 h 82328"/>
                    <a:gd name="connsiteX4" fmla="*/ 0 w 169033"/>
                    <a:gd name="connsiteY4" fmla="*/ 82 h 82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033" h="82328">
                      <a:moveTo>
                        <a:pt x="0" y="82"/>
                      </a:moveTo>
                      <a:cubicBezTo>
                        <a:pt x="0" y="82"/>
                        <a:pt x="49716" y="-2404"/>
                        <a:pt x="96946" y="19968"/>
                      </a:cubicBezTo>
                      <a:cubicBezTo>
                        <a:pt x="142933" y="42341"/>
                        <a:pt x="169034" y="82113"/>
                        <a:pt x="169034" y="82113"/>
                      </a:cubicBezTo>
                      <a:cubicBezTo>
                        <a:pt x="169034" y="82113"/>
                        <a:pt x="119318" y="85842"/>
                        <a:pt x="72088" y="62227"/>
                      </a:cubicBezTo>
                      <a:cubicBezTo>
                        <a:pt x="24858" y="39855"/>
                        <a:pt x="0" y="82"/>
                        <a:pt x="0" y="82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Graphic 107">
                  <a:extLst>
                    <a:ext uri="{FF2B5EF4-FFF2-40B4-BE49-F238E27FC236}">
                      <a16:creationId xmlns:a16="http://schemas.microsoft.com/office/drawing/2014/main" id="{785C19C4-D000-B121-5D24-068D650F4335}"/>
                    </a:ext>
                  </a:extLst>
                </p:cNvPr>
                <p:cNvSpPr/>
                <p:nvPr/>
              </p:nvSpPr>
              <p:spPr>
                <a:xfrm>
                  <a:off x="12494993" y="5031913"/>
                  <a:ext cx="176490" cy="82195"/>
                </a:xfrm>
                <a:custGeom>
                  <a:avLst/>
                  <a:gdLst>
                    <a:gd name="connsiteX0" fmla="*/ 0 w 176490"/>
                    <a:gd name="connsiteY0" fmla="*/ 82113 h 82195"/>
                    <a:gd name="connsiteX1" fmla="*/ 99432 w 176490"/>
                    <a:gd name="connsiteY1" fmla="*/ 62227 h 82195"/>
                    <a:gd name="connsiteX2" fmla="*/ 176491 w 176490"/>
                    <a:gd name="connsiteY2" fmla="*/ 82 h 82195"/>
                    <a:gd name="connsiteX3" fmla="*/ 77059 w 176490"/>
                    <a:gd name="connsiteY3" fmla="*/ 19968 h 82195"/>
                    <a:gd name="connsiteX4" fmla="*/ 0 w 176490"/>
                    <a:gd name="connsiteY4" fmla="*/ 82113 h 82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6490" h="82195">
                      <a:moveTo>
                        <a:pt x="0" y="82113"/>
                      </a:moveTo>
                      <a:cubicBezTo>
                        <a:pt x="0" y="82113"/>
                        <a:pt x="50959" y="84599"/>
                        <a:pt x="99432" y="62227"/>
                      </a:cubicBezTo>
                      <a:cubicBezTo>
                        <a:pt x="147904" y="39855"/>
                        <a:pt x="176491" y="82"/>
                        <a:pt x="176491" y="82"/>
                      </a:cubicBezTo>
                      <a:cubicBezTo>
                        <a:pt x="176491" y="82"/>
                        <a:pt x="125532" y="-2404"/>
                        <a:pt x="77059" y="19968"/>
                      </a:cubicBezTo>
                      <a:cubicBezTo>
                        <a:pt x="28587" y="42341"/>
                        <a:pt x="0" y="82113"/>
                        <a:pt x="0" y="82113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Graphic 107">
                  <a:extLst>
                    <a:ext uri="{FF2B5EF4-FFF2-40B4-BE49-F238E27FC236}">
                      <a16:creationId xmlns:a16="http://schemas.microsoft.com/office/drawing/2014/main" id="{55132D63-0DC0-3C15-FEB8-65BA0E55137C}"/>
                    </a:ext>
                  </a:extLst>
                </p:cNvPr>
                <p:cNvSpPr/>
                <p:nvPr/>
              </p:nvSpPr>
              <p:spPr>
                <a:xfrm>
                  <a:off x="12503693" y="5126110"/>
                  <a:ext cx="167790" cy="65321"/>
                </a:xfrm>
                <a:custGeom>
                  <a:avLst/>
                  <a:gdLst>
                    <a:gd name="connsiteX0" fmla="*/ 0 w 167790"/>
                    <a:gd name="connsiteY0" fmla="*/ 1589 h 65321"/>
                    <a:gd name="connsiteX1" fmla="*/ 94460 w 167790"/>
                    <a:gd name="connsiteY1" fmla="*/ 11532 h 65321"/>
                    <a:gd name="connsiteX2" fmla="*/ 167791 w 167790"/>
                    <a:gd name="connsiteY2" fmla="*/ 63733 h 65321"/>
                    <a:gd name="connsiteX3" fmla="*/ 73331 w 167790"/>
                    <a:gd name="connsiteY3" fmla="*/ 53790 h 65321"/>
                    <a:gd name="connsiteX4" fmla="*/ 0 w 167790"/>
                    <a:gd name="connsiteY4" fmla="*/ 1589 h 65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90" h="65321">
                      <a:moveTo>
                        <a:pt x="0" y="1589"/>
                      </a:moveTo>
                      <a:cubicBezTo>
                        <a:pt x="0" y="1589"/>
                        <a:pt x="48473" y="-5869"/>
                        <a:pt x="94460" y="11532"/>
                      </a:cubicBezTo>
                      <a:cubicBezTo>
                        <a:pt x="140447" y="28932"/>
                        <a:pt x="167791" y="63733"/>
                        <a:pt x="167791" y="63733"/>
                      </a:cubicBezTo>
                      <a:cubicBezTo>
                        <a:pt x="167791" y="63733"/>
                        <a:pt x="119318" y="71191"/>
                        <a:pt x="73331" y="53790"/>
                      </a:cubicBezTo>
                      <a:cubicBezTo>
                        <a:pt x="27344" y="36390"/>
                        <a:pt x="0" y="1589"/>
                        <a:pt x="0" y="1589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Graphic 107">
                  <a:extLst>
                    <a:ext uri="{FF2B5EF4-FFF2-40B4-BE49-F238E27FC236}">
                      <a16:creationId xmlns:a16="http://schemas.microsoft.com/office/drawing/2014/main" id="{118460CE-4BA5-122A-D325-859035670D50}"/>
                    </a:ext>
                  </a:extLst>
                </p:cNvPr>
                <p:cNvSpPr/>
                <p:nvPr/>
              </p:nvSpPr>
              <p:spPr>
                <a:xfrm>
                  <a:off x="12657812" y="5056301"/>
                  <a:ext cx="187677" cy="55792"/>
                </a:xfrm>
                <a:custGeom>
                  <a:avLst/>
                  <a:gdLst>
                    <a:gd name="connsiteX0" fmla="*/ 0 w 187677"/>
                    <a:gd name="connsiteY0" fmla="*/ 50268 h 55792"/>
                    <a:gd name="connsiteX1" fmla="*/ 99432 w 187677"/>
                    <a:gd name="connsiteY1" fmla="*/ 50268 h 55792"/>
                    <a:gd name="connsiteX2" fmla="*/ 187677 w 187677"/>
                    <a:gd name="connsiteY2" fmla="*/ 5524 h 55792"/>
                    <a:gd name="connsiteX3" fmla="*/ 88245 w 187677"/>
                    <a:gd name="connsiteY3" fmla="*/ 5524 h 55792"/>
                    <a:gd name="connsiteX4" fmla="*/ 0 w 187677"/>
                    <a:gd name="connsiteY4" fmla="*/ 50268 h 55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677" h="55792">
                      <a:moveTo>
                        <a:pt x="0" y="50268"/>
                      </a:moveTo>
                      <a:cubicBezTo>
                        <a:pt x="0" y="50268"/>
                        <a:pt x="47230" y="62697"/>
                        <a:pt x="99432" y="50268"/>
                      </a:cubicBezTo>
                      <a:cubicBezTo>
                        <a:pt x="151633" y="37839"/>
                        <a:pt x="187677" y="5524"/>
                        <a:pt x="187677" y="5524"/>
                      </a:cubicBezTo>
                      <a:cubicBezTo>
                        <a:pt x="187677" y="5524"/>
                        <a:pt x="139204" y="-6905"/>
                        <a:pt x="88245" y="5524"/>
                      </a:cubicBezTo>
                      <a:cubicBezTo>
                        <a:pt x="36044" y="17953"/>
                        <a:pt x="0" y="50268"/>
                        <a:pt x="0" y="50268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Graphic 107">
                  <a:extLst>
                    <a:ext uri="{FF2B5EF4-FFF2-40B4-BE49-F238E27FC236}">
                      <a16:creationId xmlns:a16="http://schemas.microsoft.com/office/drawing/2014/main" id="{396725AC-3F61-E573-D178-191092FA44B8}"/>
                    </a:ext>
                  </a:extLst>
                </p:cNvPr>
                <p:cNvSpPr/>
                <p:nvPr/>
              </p:nvSpPr>
              <p:spPr>
                <a:xfrm>
                  <a:off x="12659055" y="5118998"/>
                  <a:ext cx="136718" cy="105646"/>
                </a:xfrm>
                <a:custGeom>
                  <a:avLst/>
                  <a:gdLst>
                    <a:gd name="connsiteX0" fmla="*/ 0 w 136718"/>
                    <a:gd name="connsiteY0" fmla="*/ 0 h 105646"/>
                    <a:gd name="connsiteX1" fmla="*/ 52202 w 136718"/>
                    <a:gd name="connsiteY1" fmla="*/ 70845 h 105646"/>
                    <a:gd name="connsiteX2" fmla="*/ 136719 w 136718"/>
                    <a:gd name="connsiteY2" fmla="*/ 105646 h 105646"/>
                    <a:gd name="connsiteX3" fmla="*/ 84517 w 136718"/>
                    <a:gd name="connsiteY3" fmla="*/ 34801 h 105646"/>
                    <a:gd name="connsiteX4" fmla="*/ 0 w 136718"/>
                    <a:gd name="connsiteY4" fmla="*/ 0 h 105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718" h="105646">
                      <a:moveTo>
                        <a:pt x="0" y="0"/>
                      </a:moveTo>
                      <a:cubicBezTo>
                        <a:pt x="0" y="0"/>
                        <a:pt x="14915" y="42258"/>
                        <a:pt x="52202" y="70845"/>
                      </a:cubicBezTo>
                      <a:cubicBezTo>
                        <a:pt x="89488" y="100675"/>
                        <a:pt x="136719" y="105646"/>
                        <a:pt x="136719" y="105646"/>
                      </a:cubicBezTo>
                      <a:cubicBezTo>
                        <a:pt x="136719" y="105646"/>
                        <a:pt x="121804" y="63388"/>
                        <a:pt x="84517" y="34801"/>
                      </a:cubicBezTo>
                      <a:cubicBezTo>
                        <a:pt x="47230" y="6214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Graphic 107">
                  <a:extLst>
                    <a:ext uri="{FF2B5EF4-FFF2-40B4-BE49-F238E27FC236}">
                      <a16:creationId xmlns:a16="http://schemas.microsoft.com/office/drawing/2014/main" id="{9C684A8D-B1D7-A970-078C-A510B464A660}"/>
                    </a:ext>
                  </a:extLst>
                </p:cNvPr>
                <p:cNvSpPr/>
                <p:nvPr/>
              </p:nvSpPr>
              <p:spPr>
                <a:xfrm>
                  <a:off x="12801988" y="5081674"/>
                  <a:ext cx="193891" cy="62722"/>
                </a:xfrm>
                <a:custGeom>
                  <a:avLst/>
                  <a:gdLst>
                    <a:gd name="connsiteX0" fmla="*/ 0 w 193891"/>
                    <a:gd name="connsiteY0" fmla="*/ 59696 h 62722"/>
                    <a:gd name="connsiteX1" fmla="*/ 105646 w 193891"/>
                    <a:gd name="connsiteY1" fmla="*/ 53481 h 62722"/>
                    <a:gd name="connsiteX2" fmla="*/ 193891 w 193891"/>
                    <a:gd name="connsiteY2" fmla="*/ 2523 h 62722"/>
                    <a:gd name="connsiteX3" fmla="*/ 88245 w 193891"/>
                    <a:gd name="connsiteY3" fmla="*/ 8737 h 62722"/>
                    <a:gd name="connsiteX4" fmla="*/ 0 w 193891"/>
                    <a:gd name="connsiteY4" fmla="*/ 59696 h 6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891" h="62722">
                      <a:moveTo>
                        <a:pt x="0" y="59696"/>
                      </a:moveTo>
                      <a:cubicBezTo>
                        <a:pt x="0" y="59696"/>
                        <a:pt x="52201" y="69639"/>
                        <a:pt x="105646" y="53481"/>
                      </a:cubicBezTo>
                      <a:cubicBezTo>
                        <a:pt x="159090" y="37324"/>
                        <a:pt x="193891" y="2523"/>
                        <a:pt x="193891" y="2523"/>
                      </a:cubicBezTo>
                      <a:cubicBezTo>
                        <a:pt x="193891" y="2523"/>
                        <a:pt x="141690" y="-6178"/>
                        <a:pt x="88245" y="8737"/>
                      </a:cubicBezTo>
                      <a:cubicBezTo>
                        <a:pt x="33558" y="24895"/>
                        <a:pt x="0" y="59696"/>
                        <a:pt x="0" y="59696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Graphic 107">
                  <a:extLst>
                    <a:ext uri="{FF2B5EF4-FFF2-40B4-BE49-F238E27FC236}">
                      <a16:creationId xmlns:a16="http://schemas.microsoft.com/office/drawing/2014/main" id="{02545658-9E05-B57A-6551-921B1A4FAFA8}"/>
                    </a:ext>
                  </a:extLst>
                </p:cNvPr>
                <p:cNvSpPr/>
                <p:nvPr/>
              </p:nvSpPr>
              <p:spPr>
                <a:xfrm>
                  <a:off x="12989665" y="5043181"/>
                  <a:ext cx="130503" cy="106889"/>
                </a:xfrm>
                <a:custGeom>
                  <a:avLst/>
                  <a:gdLst>
                    <a:gd name="connsiteX0" fmla="*/ 0 w 130503"/>
                    <a:gd name="connsiteY0" fmla="*/ 106889 h 106889"/>
                    <a:gd name="connsiteX1" fmla="*/ 80788 w 130503"/>
                    <a:gd name="connsiteY1" fmla="*/ 68359 h 106889"/>
                    <a:gd name="connsiteX2" fmla="*/ 130504 w 130503"/>
                    <a:gd name="connsiteY2" fmla="*/ 0 h 106889"/>
                    <a:gd name="connsiteX3" fmla="*/ 49716 w 130503"/>
                    <a:gd name="connsiteY3" fmla="*/ 38530 h 106889"/>
                    <a:gd name="connsiteX4" fmla="*/ 0 w 130503"/>
                    <a:gd name="connsiteY4" fmla="*/ 106889 h 106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503" h="106889">
                      <a:moveTo>
                        <a:pt x="0" y="106889"/>
                      </a:moveTo>
                      <a:cubicBezTo>
                        <a:pt x="0" y="106889"/>
                        <a:pt x="44744" y="98189"/>
                        <a:pt x="80788" y="68359"/>
                      </a:cubicBezTo>
                      <a:cubicBezTo>
                        <a:pt x="116832" y="38530"/>
                        <a:pt x="130504" y="0"/>
                        <a:pt x="130504" y="0"/>
                      </a:cubicBezTo>
                      <a:cubicBezTo>
                        <a:pt x="130504" y="0"/>
                        <a:pt x="85760" y="8700"/>
                        <a:pt x="49716" y="38530"/>
                      </a:cubicBezTo>
                      <a:cubicBezTo>
                        <a:pt x="13672" y="68359"/>
                        <a:pt x="0" y="106889"/>
                        <a:pt x="0" y="106889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Graphic 107">
                  <a:extLst>
                    <a:ext uri="{FF2B5EF4-FFF2-40B4-BE49-F238E27FC236}">
                      <a16:creationId xmlns:a16="http://schemas.microsoft.com/office/drawing/2014/main" id="{115D807F-9309-D7BC-3DE1-96B8D69202C9}"/>
                    </a:ext>
                  </a:extLst>
                </p:cNvPr>
                <p:cNvSpPr/>
                <p:nvPr/>
              </p:nvSpPr>
              <p:spPr>
                <a:xfrm>
                  <a:off x="13113954" y="5019566"/>
                  <a:ext cx="170276" cy="106889"/>
                </a:xfrm>
                <a:custGeom>
                  <a:avLst/>
                  <a:gdLst>
                    <a:gd name="connsiteX0" fmla="*/ 0 w 170276"/>
                    <a:gd name="connsiteY0" fmla="*/ 106889 h 106889"/>
                    <a:gd name="connsiteX1" fmla="*/ 100675 w 170276"/>
                    <a:gd name="connsiteY1" fmla="*/ 75817 h 106889"/>
                    <a:gd name="connsiteX2" fmla="*/ 170277 w 170276"/>
                    <a:gd name="connsiteY2" fmla="*/ 0 h 106889"/>
                    <a:gd name="connsiteX3" fmla="*/ 70845 w 170276"/>
                    <a:gd name="connsiteY3" fmla="*/ 34801 h 106889"/>
                    <a:gd name="connsiteX4" fmla="*/ 0 w 170276"/>
                    <a:gd name="connsiteY4" fmla="*/ 106889 h 106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276" h="106889">
                      <a:moveTo>
                        <a:pt x="0" y="106889"/>
                      </a:moveTo>
                      <a:cubicBezTo>
                        <a:pt x="0" y="106889"/>
                        <a:pt x="53445" y="104403"/>
                        <a:pt x="100675" y="75817"/>
                      </a:cubicBezTo>
                      <a:cubicBezTo>
                        <a:pt x="147905" y="45987"/>
                        <a:pt x="170277" y="0"/>
                        <a:pt x="170277" y="0"/>
                      </a:cubicBezTo>
                      <a:cubicBezTo>
                        <a:pt x="170277" y="0"/>
                        <a:pt x="116832" y="4972"/>
                        <a:pt x="70845" y="34801"/>
                      </a:cubicBezTo>
                      <a:cubicBezTo>
                        <a:pt x="22372" y="63388"/>
                        <a:pt x="0" y="106889"/>
                        <a:pt x="0" y="106889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Graphic 107">
                  <a:extLst>
                    <a:ext uri="{FF2B5EF4-FFF2-40B4-BE49-F238E27FC236}">
                      <a16:creationId xmlns:a16="http://schemas.microsoft.com/office/drawing/2014/main" id="{10C74998-3A96-70A2-025A-99F5C76DD209}"/>
                    </a:ext>
                  </a:extLst>
                </p:cNvPr>
                <p:cNvSpPr/>
                <p:nvPr/>
              </p:nvSpPr>
              <p:spPr>
                <a:xfrm>
                  <a:off x="12973507" y="5155792"/>
                  <a:ext cx="175248" cy="45730"/>
                </a:xfrm>
                <a:custGeom>
                  <a:avLst/>
                  <a:gdLst>
                    <a:gd name="connsiteX0" fmla="*/ 0 w 175248"/>
                    <a:gd name="connsiteY0" fmla="*/ 15408 h 45730"/>
                    <a:gd name="connsiteX1" fmla="*/ 85760 w 175248"/>
                    <a:gd name="connsiteY1" fmla="*/ 45237 h 45730"/>
                    <a:gd name="connsiteX2" fmla="*/ 175248 w 175248"/>
                    <a:gd name="connsiteY2" fmla="*/ 30323 h 45730"/>
                    <a:gd name="connsiteX3" fmla="*/ 88246 w 175248"/>
                    <a:gd name="connsiteY3" fmla="*/ 493 h 45730"/>
                    <a:gd name="connsiteX4" fmla="*/ 0 w 175248"/>
                    <a:gd name="connsiteY4" fmla="*/ 15408 h 45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248" h="45730">
                      <a:moveTo>
                        <a:pt x="0" y="15408"/>
                      </a:moveTo>
                      <a:cubicBezTo>
                        <a:pt x="0" y="15408"/>
                        <a:pt x="38530" y="41509"/>
                        <a:pt x="85760" y="45237"/>
                      </a:cubicBezTo>
                      <a:cubicBezTo>
                        <a:pt x="134232" y="48966"/>
                        <a:pt x="175248" y="30323"/>
                        <a:pt x="175248" y="30323"/>
                      </a:cubicBezTo>
                      <a:cubicBezTo>
                        <a:pt x="175248" y="30323"/>
                        <a:pt x="136718" y="4222"/>
                        <a:pt x="88246" y="493"/>
                      </a:cubicBezTo>
                      <a:cubicBezTo>
                        <a:pt x="39773" y="-3236"/>
                        <a:pt x="0" y="15408"/>
                        <a:pt x="0" y="15408"/>
                      </a:cubicBezTo>
                      <a:close/>
                    </a:path>
                  </a:pathLst>
                </a:custGeom>
                <a:grpFill/>
                <a:ln w="124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Graphic 107">
                <a:extLst>
                  <a:ext uri="{FF2B5EF4-FFF2-40B4-BE49-F238E27FC236}">
                    <a16:creationId xmlns:a16="http://schemas.microsoft.com/office/drawing/2014/main" id="{F31C77A5-BFA4-94A9-8F61-D9669B7A06E5}"/>
                  </a:ext>
                </a:extLst>
              </p:cNvPr>
              <p:cNvSpPr/>
              <p:nvPr/>
            </p:nvSpPr>
            <p:spPr>
              <a:xfrm>
                <a:off x="12106052" y="4668103"/>
                <a:ext cx="580431" cy="916014"/>
              </a:xfrm>
              <a:custGeom>
                <a:avLst/>
                <a:gdLst>
                  <a:gd name="connsiteX0" fmla="*/ 494672 w 580431"/>
                  <a:gd name="connsiteY0" fmla="*/ 471058 h 916014"/>
                  <a:gd name="connsiteX1" fmla="*/ 351739 w 580431"/>
                  <a:gd name="connsiteY1" fmla="*/ 529474 h 916014"/>
                  <a:gd name="connsiteX2" fmla="*/ 345525 w 580431"/>
                  <a:gd name="connsiteY2" fmla="*/ 497159 h 916014"/>
                  <a:gd name="connsiteX3" fmla="*/ 345525 w 580431"/>
                  <a:gd name="connsiteY3" fmla="*/ 497159 h 916014"/>
                  <a:gd name="connsiteX4" fmla="*/ 345525 w 580431"/>
                  <a:gd name="connsiteY4" fmla="*/ 497159 h 916014"/>
                  <a:gd name="connsiteX5" fmla="*/ 219992 w 580431"/>
                  <a:gd name="connsiteY5" fmla="*/ 575461 h 916014"/>
                  <a:gd name="connsiteX6" fmla="*/ 219992 w 580431"/>
                  <a:gd name="connsiteY6" fmla="*/ 575461 h 916014"/>
                  <a:gd name="connsiteX7" fmla="*/ 288352 w 580431"/>
                  <a:gd name="connsiteY7" fmla="*/ 223721 h 916014"/>
                  <a:gd name="connsiteX8" fmla="*/ 293323 w 580431"/>
                  <a:gd name="connsiteY8" fmla="*/ 223721 h 916014"/>
                  <a:gd name="connsiteX9" fmla="*/ 293323 w 580431"/>
                  <a:gd name="connsiteY9" fmla="*/ 224964 h 916014"/>
                  <a:gd name="connsiteX10" fmla="*/ 345525 w 580431"/>
                  <a:gd name="connsiteY10" fmla="*/ 497159 h 916014"/>
                  <a:gd name="connsiteX11" fmla="*/ 490943 w 580431"/>
                  <a:gd name="connsiteY11" fmla="*/ 454900 h 916014"/>
                  <a:gd name="connsiteX12" fmla="*/ 402698 w 580431"/>
                  <a:gd name="connsiteY12" fmla="*/ 0 h 916014"/>
                  <a:gd name="connsiteX13" fmla="*/ 176491 w 580431"/>
                  <a:gd name="connsiteY13" fmla="*/ 0 h 916014"/>
                  <a:gd name="connsiteX14" fmla="*/ 0 w 580431"/>
                  <a:gd name="connsiteY14" fmla="*/ 913529 h 916014"/>
                  <a:gd name="connsiteX15" fmla="*/ 154119 w 580431"/>
                  <a:gd name="connsiteY15" fmla="*/ 913529 h 916014"/>
                  <a:gd name="connsiteX16" fmla="*/ 192649 w 580431"/>
                  <a:gd name="connsiteY16" fmla="*/ 717151 h 916014"/>
                  <a:gd name="connsiteX17" fmla="*/ 195135 w 580431"/>
                  <a:gd name="connsiteY17" fmla="*/ 710937 h 916014"/>
                  <a:gd name="connsiteX18" fmla="*/ 351739 w 580431"/>
                  <a:gd name="connsiteY18" fmla="*/ 530717 h 916014"/>
                  <a:gd name="connsiteX19" fmla="*/ 426313 w 580431"/>
                  <a:gd name="connsiteY19" fmla="*/ 916015 h 916014"/>
                  <a:gd name="connsiteX20" fmla="*/ 580432 w 580431"/>
                  <a:gd name="connsiteY20" fmla="*/ 916015 h 916014"/>
                  <a:gd name="connsiteX21" fmla="*/ 494672 w 580431"/>
                  <a:gd name="connsiteY21" fmla="*/ 471058 h 91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0431" h="916014">
                    <a:moveTo>
                      <a:pt x="494672" y="471058"/>
                    </a:moveTo>
                    <a:cubicBezTo>
                      <a:pt x="437499" y="484730"/>
                      <a:pt x="390269" y="504616"/>
                      <a:pt x="351739" y="529474"/>
                    </a:cubicBezTo>
                    <a:lnTo>
                      <a:pt x="345525" y="497159"/>
                    </a:lnTo>
                    <a:cubicBezTo>
                      <a:pt x="345525" y="497159"/>
                      <a:pt x="345525" y="497159"/>
                      <a:pt x="345525" y="497159"/>
                    </a:cubicBezTo>
                    <a:lnTo>
                      <a:pt x="345525" y="497159"/>
                    </a:lnTo>
                    <a:cubicBezTo>
                      <a:pt x="305752" y="514559"/>
                      <a:pt x="262251" y="540660"/>
                      <a:pt x="219992" y="575461"/>
                    </a:cubicBezTo>
                    <a:lnTo>
                      <a:pt x="219992" y="575461"/>
                    </a:lnTo>
                    <a:lnTo>
                      <a:pt x="288352" y="223721"/>
                    </a:lnTo>
                    <a:lnTo>
                      <a:pt x="293323" y="223721"/>
                    </a:lnTo>
                    <a:lnTo>
                      <a:pt x="293323" y="224964"/>
                    </a:lnTo>
                    <a:lnTo>
                      <a:pt x="345525" y="497159"/>
                    </a:lnTo>
                    <a:cubicBezTo>
                      <a:pt x="422584" y="462357"/>
                      <a:pt x="484729" y="454900"/>
                      <a:pt x="490943" y="454900"/>
                    </a:cubicBezTo>
                    <a:lnTo>
                      <a:pt x="402698" y="0"/>
                    </a:lnTo>
                    <a:lnTo>
                      <a:pt x="176491" y="0"/>
                    </a:lnTo>
                    <a:lnTo>
                      <a:pt x="0" y="913529"/>
                    </a:lnTo>
                    <a:lnTo>
                      <a:pt x="154119" y="913529"/>
                    </a:lnTo>
                    <a:lnTo>
                      <a:pt x="192649" y="717151"/>
                    </a:lnTo>
                    <a:lnTo>
                      <a:pt x="195135" y="710937"/>
                    </a:lnTo>
                    <a:cubicBezTo>
                      <a:pt x="203835" y="689808"/>
                      <a:pt x="242364" y="597833"/>
                      <a:pt x="351739" y="530717"/>
                    </a:cubicBezTo>
                    <a:lnTo>
                      <a:pt x="426313" y="916015"/>
                    </a:lnTo>
                    <a:lnTo>
                      <a:pt x="580432" y="916015"/>
                    </a:lnTo>
                    <a:lnTo>
                      <a:pt x="494672" y="471058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40" name="Picture 39" descr="VNEEP - Chương trình mục tiêu quốc gia về sử dụng năng lượng tiết kiệm và  hiệu quả">
              <a:extLst>
                <a:ext uri="{FF2B5EF4-FFF2-40B4-BE49-F238E27FC236}">
                  <a16:creationId xmlns:a16="http://schemas.microsoft.com/office/drawing/2014/main" id="{3A51FC0C-81B1-B0F9-E703-A69057EDD3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 amt="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521"/>
            <a:stretch>
              <a:fillRect/>
            </a:stretch>
          </p:blipFill>
          <p:spPr bwMode="auto">
            <a:xfrm>
              <a:off x="8652386" y="2030049"/>
              <a:ext cx="2949242" cy="3126630"/>
            </a:xfrm>
            <a:custGeom>
              <a:avLst/>
              <a:gdLst>
                <a:gd name="connsiteX0" fmla="*/ 0 w 838200"/>
                <a:gd name="connsiteY0" fmla="*/ 0 h 888618"/>
                <a:gd name="connsiteX1" fmla="*/ 838200 w 838200"/>
                <a:gd name="connsiteY1" fmla="*/ 0 h 888618"/>
                <a:gd name="connsiteX2" fmla="*/ 838200 w 838200"/>
                <a:gd name="connsiteY2" fmla="*/ 888618 h 888618"/>
                <a:gd name="connsiteX3" fmla="*/ 0 w 838200"/>
                <a:gd name="connsiteY3" fmla="*/ 888618 h 88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200" h="888618">
                  <a:moveTo>
                    <a:pt x="0" y="0"/>
                  </a:moveTo>
                  <a:lnTo>
                    <a:pt x="838200" y="0"/>
                  </a:lnTo>
                  <a:lnTo>
                    <a:pt x="838200" y="888618"/>
                  </a:lnTo>
                  <a:lnTo>
                    <a:pt x="0" y="888618"/>
                  </a:lnTo>
                  <a:close/>
                </a:path>
              </a:pathLst>
            </a:cu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5CAA2B6-9437-4D51-9B8F-A946FACAC5CA}"/>
                </a:ext>
              </a:extLst>
            </p:cNvPr>
            <p:cNvGrpSpPr/>
            <p:nvPr/>
          </p:nvGrpSpPr>
          <p:grpSpPr>
            <a:xfrm>
              <a:off x="9426914" y="4069923"/>
              <a:ext cx="724975" cy="151980"/>
              <a:chOff x="9017339" y="4024203"/>
              <a:chExt cx="724975" cy="151980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F7BECEEA-D0A6-D375-093B-C59108C1EEDA}"/>
                  </a:ext>
                </a:extLst>
              </p:cNvPr>
              <p:cNvSpPr/>
              <p:nvPr/>
            </p:nvSpPr>
            <p:spPr>
              <a:xfrm>
                <a:off x="9590231" y="4024203"/>
                <a:ext cx="152083" cy="151980"/>
              </a:xfrm>
              <a:prstGeom prst="roundRect">
                <a:avLst>
                  <a:gd name="adj" fmla="val 0"/>
                </a:avLst>
              </a:prstGeom>
              <a:solidFill>
                <a:srgbClr val="7159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06A2BA2F-FBD7-76F5-BB2E-4FFC171D69A6}"/>
                  </a:ext>
                </a:extLst>
              </p:cNvPr>
              <p:cNvSpPr/>
              <p:nvPr/>
            </p:nvSpPr>
            <p:spPr>
              <a:xfrm>
                <a:off x="9399267" y="4024203"/>
                <a:ext cx="152083" cy="151980"/>
              </a:xfrm>
              <a:prstGeom prst="roundRect">
                <a:avLst>
                  <a:gd name="adj" fmla="val 0"/>
                </a:avLst>
              </a:prstGeom>
              <a:solidFill>
                <a:srgbClr val="5CB9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16CF1632-FC1E-4F46-2559-8100C1235ED3}"/>
                  </a:ext>
                </a:extLst>
              </p:cNvPr>
              <p:cNvSpPr/>
              <p:nvPr/>
            </p:nvSpPr>
            <p:spPr>
              <a:xfrm>
                <a:off x="9208303" y="4024203"/>
                <a:ext cx="152083" cy="151980"/>
              </a:xfrm>
              <a:prstGeom prst="roundRect">
                <a:avLst>
                  <a:gd name="adj" fmla="val 0"/>
                </a:avLst>
              </a:prstGeom>
              <a:solidFill>
                <a:srgbClr val="0B93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4BFC085C-CFCE-4239-9859-3FD192AE7144}"/>
                  </a:ext>
                </a:extLst>
              </p:cNvPr>
              <p:cNvSpPr/>
              <p:nvPr/>
            </p:nvSpPr>
            <p:spPr>
              <a:xfrm>
                <a:off x="9017339" y="4024203"/>
                <a:ext cx="152083" cy="151980"/>
              </a:xfrm>
              <a:prstGeom prst="roundRect">
                <a:avLst>
                  <a:gd name="adj" fmla="val 0"/>
                </a:avLst>
              </a:prstGeom>
              <a:solidFill>
                <a:srgbClr val="F49F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1FF785F-6BE7-4495-94EA-25FE7D842227}"/>
              </a:ext>
            </a:extLst>
          </p:cNvPr>
          <p:cNvGrpSpPr/>
          <p:nvPr/>
        </p:nvGrpSpPr>
        <p:grpSpPr>
          <a:xfrm>
            <a:off x="11506200" y="6248400"/>
            <a:ext cx="457200" cy="457200"/>
            <a:chOff x="11582400" y="6248400"/>
            <a:chExt cx="457200" cy="457200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06AB6BB3-AB87-4B75-A1C1-78C87DAE7718}"/>
                </a:ext>
              </a:extLst>
            </p:cNvPr>
            <p:cNvGrpSpPr/>
            <p:nvPr/>
          </p:nvGrpSpPr>
          <p:grpSpPr>
            <a:xfrm>
              <a:off x="11582400" y="6248400"/>
              <a:ext cx="457200" cy="457200"/>
              <a:chOff x="11582400" y="6248400"/>
              <a:chExt cx="457200" cy="457200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0FADF226-8652-40A3-A508-C2D0DC2E3559}"/>
                  </a:ext>
                </a:extLst>
              </p:cNvPr>
              <p:cNvSpPr/>
              <p:nvPr/>
            </p:nvSpPr>
            <p:spPr>
              <a:xfrm rot="5400000">
                <a:off x="11582400" y="6248400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79400" dist="38100" dir="2700000" algn="tl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91448A2B-44F3-4313-BF5E-5D24B98DB68B}"/>
                  </a:ext>
                </a:extLst>
              </p:cNvPr>
              <p:cNvSpPr/>
              <p:nvPr/>
            </p:nvSpPr>
            <p:spPr>
              <a:xfrm rot="5400000" flipH="1">
                <a:off x="11968734" y="6204966"/>
                <a:ext cx="27432" cy="114300"/>
              </a:xfrm>
              <a:custGeom>
                <a:avLst/>
                <a:gdLst>
                  <a:gd name="connsiteX0" fmla="*/ 27432 w 27432"/>
                  <a:gd name="connsiteY0" fmla="*/ 0 h 114300"/>
                  <a:gd name="connsiteX1" fmla="*/ 0 w 27432"/>
                  <a:gd name="connsiteY1" fmla="*/ 0 h 114300"/>
                  <a:gd name="connsiteX2" fmla="*/ 0 w 27432"/>
                  <a:gd name="connsiteY2" fmla="*/ 114300 h 114300"/>
                  <a:gd name="connsiteX3" fmla="*/ 27432 w 27432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32" h="114300">
                    <a:moveTo>
                      <a:pt x="27432" y="0"/>
                    </a:moveTo>
                    <a:lnTo>
                      <a:pt x="0" y="0"/>
                    </a:lnTo>
                    <a:lnTo>
                      <a:pt x="0" y="114300"/>
                    </a:lnTo>
                    <a:lnTo>
                      <a:pt x="27432" y="114300"/>
                    </a:lnTo>
                    <a:close/>
                  </a:path>
                </a:pathLst>
              </a:custGeom>
              <a:solidFill>
                <a:srgbClr val="F49F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DC0C7495-986C-43F1-A059-8D273EDAF2DE}"/>
                  </a:ext>
                </a:extLst>
              </p:cNvPr>
              <p:cNvSpPr/>
              <p:nvPr/>
            </p:nvSpPr>
            <p:spPr>
              <a:xfrm rot="5400000" flipH="1">
                <a:off x="11854434" y="6204966"/>
                <a:ext cx="27432" cy="114300"/>
              </a:xfrm>
              <a:custGeom>
                <a:avLst/>
                <a:gdLst>
                  <a:gd name="connsiteX0" fmla="*/ 27432 w 27432"/>
                  <a:gd name="connsiteY0" fmla="*/ 0 h 114300"/>
                  <a:gd name="connsiteX1" fmla="*/ 0 w 27432"/>
                  <a:gd name="connsiteY1" fmla="*/ 0 h 114300"/>
                  <a:gd name="connsiteX2" fmla="*/ 0 w 27432"/>
                  <a:gd name="connsiteY2" fmla="*/ 114300 h 114300"/>
                  <a:gd name="connsiteX3" fmla="*/ 27432 w 27432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32" h="114300">
                    <a:moveTo>
                      <a:pt x="27432" y="0"/>
                    </a:moveTo>
                    <a:lnTo>
                      <a:pt x="0" y="0"/>
                    </a:lnTo>
                    <a:lnTo>
                      <a:pt x="0" y="114300"/>
                    </a:lnTo>
                    <a:lnTo>
                      <a:pt x="27432" y="114300"/>
                    </a:lnTo>
                    <a:close/>
                  </a:path>
                </a:pathLst>
              </a:custGeom>
              <a:solidFill>
                <a:srgbClr val="0B934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18C6491-32C6-4B7F-A65D-F8FDC95EAA47}"/>
                  </a:ext>
                </a:extLst>
              </p:cNvPr>
              <p:cNvSpPr/>
              <p:nvPr/>
            </p:nvSpPr>
            <p:spPr>
              <a:xfrm rot="5400000" flipH="1">
                <a:off x="11740134" y="6204966"/>
                <a:ext cx="27432" cy="114300"/>
              </a:xfrm>
              <a:custGeom>
                <a:avLst/>
                <a:gdLst>
                  <a:gd name="connsiteX0" fmla="*/ 27432 w 27432"/>
                  <a:gd name="connsiteY0" fmla="*/ 0 h 114300"/>
                  <a:gd name="connsiteX1" fmla="*/ 0 w 27432"/>
                  <a:gd name="connsiteY1" fmla="*/ 0 h 114300"/>
                  <a:gd name="connsiteX2" fmla="*/ 0 w 27432"/>
                  <a:gd name="connsiteY2" fmla="*/ 114300 h 114300"/>
                  <a:gd name="connsiteX3" fmla="*/ 27432 w 27432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32" h="114300">
                    <a:moveTo>
                      <a:pt x="27432" y="0"/>
                    </a:moveTo>
                    <a:lnTo>
                      <a:pt x="0" y="0"/>
                    </a:lnTo>
                    <a:lnTo>
                      <a:pt x="0" y="114300"/>
                    </a:lnTo>
                    <a:lnTo>
                      <a:pt x="27432" y="114300"/>
                    </a:lnTo>
                    <a:close/>
                  </a:path>
                </a:pathLst>
              </a:custGeom>
              <a:solidFill>
                <a:srgbClr val="149A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F744353-EB24-4A5F-9C95-9BEE8D5B89CB}"/>
                  </a:ext>
                </a:extLst>
              </p:cNvPr>
              <p:cNvSpPr/>
              <p:nvPr/>
            </p:nvSpPr>
            <p:spPr>
              <a:xfrm rot="5400000" flipH="1">
                <a:off x="11625834" y="6204966"/>
                <a:ext cx="27432" cy="114300"/>
              </a:xfrm>
              <a:custGeom>
                <a:avLst/>
                <a:gdLst>
                  <a:gd name="connsiteX0" fmla="*/ 27432 w 27432"/>
                  <a:gd name="connsiteY0" fmla="*/ 0 h 114300"/>
                  <a:gd name="connsiteX1" fmla="*/ 0 w 27432"/>
                  <a:gd name="connsiteY1" fmla="*/ 0 h 114300"/>
                  <a:gd name="connsiteX2" fmla="*/ 0 w 27432"/>
                  <a:gd name="connsiteY2" fmla="*/ 114300 h 114300"/>
                  <a:gd name="connsiteX3" fmla="*/ 27432 w 27432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32" h="114300">
                    <a:moveTo>
                      <a:pt x="27432" y="0"/>
                    </a:moveTo>
                    <a:lnTo>
                      <a:pt x="0" y="0"/>
                    </a:lnTo>
                    <a:lnTo>
                      <a:pt x="0" y="114300"/>
                    </a:lnTo>
                    <a:lnTo>
                      <a:pt x="27432" y="114300"/>
                    </a:lnTo>
                    <a:close/>
                  </a:path>
                </a:pathLst>
              </a:custGeom>
              <a:solidFill>
                <a:srgbClr val="7159A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DD2128D-342A-4F2E-8D99-051983620182}"/>
                </a:ext>
              </a:extLst>
            </p:cNvPr>
            <p:cNvSpPr txBox="1"/>
            <p:nvPr/>
          </p:nvSpPr>
          <p:spPr>
            <a:xfrm>
              <a:off x="11697187" y="6392138"/>
              <a:ext cx="22923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Bold" pitchFamily="2" charset="0"/>
                </a:rPr>
                <a:t>24</a:t>
              </a:r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6A5A1ADC-FC5F-45F9-933B-3CC5D789C51F}"/>
              </a:ext>
            </a:extLst>
          </p:cNvPr>
          <p:cNvSpPr/>
          <p:nvPr/>
        </p:nvSpPr>
        <p:spPr>
          <a:xfrm>
            <a:off x="0" y="0"/>
            <a:ext cx="12192000" cy="338554"/>
          </a:xfrm>
          <a:prstGeom prst="rect">
            <a:avLst/>
          </a:prstGeom>
          <a:gradFill flip="none" rotWithShape="1">
            <a:gsLst>
              <a:gs pos="49000">
                <a:srgbClr val="02478F"/>
              </a:gs>
              <a:gs pos="100000">
                <a:srgbClr val="149AD8"/>
              </a:gs>
            </a:gsLst>
            <a:lin ang="0" scaled="1"/>
            <a:tileRect/>
          </a:gradFill>
        </p:spPr>
        <p:txBody>
          <a:bodyPr/>
          <a:lstStyle/>
          <a:p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5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489C3-EC34-E0F9-1174-F3DB9C86C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B37D32-561E-72F5-310B-74CE4DDB1C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81000" y="1524000"/>
            <a:ext cx="11277600" cy="3581400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DUNG: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Case study tiêu biểu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pháp và bài học kinh nghiệm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 kết và thảo luận</a:t>
            </a:r>
          </a:p>
        </p:txBody>
      </p:sp>
    </p:spTree>
    <p:extLst>
      <p:ext uri="{BB962C8B-B14F-4D97-AF65-F5344CB8AC3E}">
        <p14:creationId xmlns:p14="http://schemas.microsoft.com/office/powerpoint/2010/main" val="338594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5565A-9A47-D478-363B-7A081C396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1236899" y="1159518"/>
            <a:ext cx="97536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005091"/>
                </a:solidFill>
                <a:cs typeface="Arial" panose="020B0604020202020204" pitchFamily="34" charset="0"/>
              </a:rPr>
              <a:t>Lợi </a:t>
            </a:r>
            <a:r>
              <a:rPr lang="en-US" sz="2800" b="1" dirty="0" err="1">
                <a:solidFill>
                  <a:srgbClr val="005091"/>
                </a:solidFill>
                <a:cs typeface="Arial" panose="020B0604020202020204" pitchFamily="34" charset="0"/>
              </a:rPr>
              <a:t>ích</a:t>
            </a:r>
            <a:r>
              <a:rPr lang="en-US" sz="2800" b="1" dirty="0">
                <a:solidFill>
                  <a:srgbClr val="005091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5091"/>
                </a:solidFill>
                <a:cs typeface="Arial" panose="020B0604020202020204" pitchFamily="34" charset="0"/>
              </a:rPr>
              <a:t> SDNL TK-HQ </a:t>
            </a:r>
            <a:r>
              <a:rPr lang="en-US" sz="2800" b="1" dirty="0" err="1">
                <a:solidFill>
                  <a:srgbClr val="005091"/>
                </a:solidFill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rgbClr val="005091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cs typeface="Arial" panose="020B0604020202020204" pitchFamily="34" charset="0"/>
              </a:rPr>
              <a:t>ngành</a:t>
            </a:r>
            <a:r>
              <a:rPr lang="en-US" sz="2800" b="1" dirty="0">
                <a:solidFill>
                  <a:srgbClr val="005091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cs typeface="Arial" panose="020B0604020202020204" pitchFamily="34" charset="0"/>
              </a:rPr>
              <a:t>đồ</a:t>
            </a:r>
            <a:r>
              <a:rPr lang="en-US" sz="2800" b="1" dirty="0">
                <a:solidFill>
                  <a:srgbClr val="005091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5091"/>
                </a:solidFill>
                <a:cs typeface="Arial" panose="020B0604020202020204" pitchFamily="34" charset="0"/>
              </a:rPr>
              <a:t>uống</a:t>
            </a:r>
            <a:endParaRPr lang="en-US" sz="2800" b="1" dirty="0">
              <a:solidFill>
                <a:srgbClr val="005091"/>
              </a:solidFill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5472C8-36B1-A79F-74F8-6F8D6AD493BD}"/>
              </a:ext>
            </a:extLst>
          </p:cNvPr>
          <p:cNvSpPr txBox="1"/>
          <p:nvPr/>
        </p:nvSpPr>
        <p:spPr>
          <a:xfrm>
            <a:off x="609600" y="2286000"/>
            <a:ext cx="10972800" cy="2062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chi phí sản xuất.</a:t>
            </a:r>
            <a:endParaRPr lang="en-US" sz="2200" b="1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phát thải CO₂, bảo vệ môi trường.</a:t>
            </a:r>
            <a:endParaRPr lang="en-US" sz="2200" b="1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 cao thương hiệu doanh nghiệp (CSR).</a:t>
            </a:r>
            <a:endParaRPr lang="en-US" sz="2200" b="1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vi-VN" sz="2200" b="1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 thủ quy định pháp lý.</a:t>
            </a:r>
            <a:endParaRPr lang="en-US" sz="22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9F688105-C45D-E9CF-EE3E-6D3B850353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266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35BAE-53B0-D46D-13B9-21828D2B9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76446A9-0E92-5B03-23B5-34CE7FE4C0F4}"/>
              </a:ext>
            </a:extLst>
          </p:cNvPr>
          <p:cNvSpPr txBox="1">
            <a:spLocks/>
          </p:cNvSpPr>
          <p:nvPr/>
        </p:nvSpPr>
        <p:spPr>
          <a:xfrm>
            <a:off x="1541699" y="2895600"/>
            <a:ext cx="97536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5091"/>
                </a:solidFill>
                <a:cs typeface="Arial" panose="020B0604020202020204" pitchFamily="34" charset="0"/>
              </a:rPr>
              <a:t>CÁC CASE STUDY TIÊU BIỂU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5B05B5A-2F8B-D95D-C5CB-B940D9B12A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36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AA079-F116-6F47-0D95-8AF273A03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D44E687-38D6-1856-0860-E0A3A7546242}"/>
              </a:ext>
            </a:extLst>
          </p:cNvPr>
          <p:cNvSpPr txBox="1"/>
          <p:nvPr/>
        </p:nvSpPr>
        <p:spPr>
          <a:xfrm>
            <a:off x="829883" y="909629"/>
            <a:ext cx="10972800" cy="1315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800" b="1" dirty="0">
                <a:solidFill>
                  <a:srgbClr val="005091"/>
                </a:solidFill>
                <a:cs typeface="Times New Roman" panose="02020603050405020304" pitchFamily="18" charset="0"/>
              </a:rPr>
              <a:t>Case Study 1: </a:t>
            </a:r>
            <a:endParaRPr lang="en-US" sz="2800" b="1" dirty="0">
              <a:solidFill>
                <a:srgbClr val="005091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vi-VN" sz="2800" b="1" dirty="0">
                <a:solidFill>
                  <a:srgbClr val="005091"/>
                </a:solidFill>
                <a:cs typeface="Times New Roman" panose="02020603050405020304" pitchFamily="18" charset="0"/>
              </a:rPr>
              <a:t>NHÀ MÁY BIA HEINEKEN VIỆT NAM - HÀ NỘI</a:t>
            </a:r>
            <a:endParaRPr lang="en-US" sz="2800" b="1" dirty="0">
              <a:solidFill>
                <a:srgbClr val="005091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2DCA786-EFC6-FA7A-758C-C534C8E187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C591F9-36D8-478A-624A-608AD3F06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502" y="2206004"/>
            <a:ext cx="6165563" cy="411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17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3C8DD-8173-712C-6102-C00C00371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13849C7A-4BEA-7D70-4B92-1C1E99914E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749717-5E68-10AD-C102-EA15FC85325A}"/>
              </a:ext>
            </a:extLst>
          </p:cNvPr>
          <p:cNvSpPr txBox="1"/>
          <p:nvPr/>
        </p:nvSpPr>
        <p:spPr>
          <a:xfrm>
            <a:off x="762000" y="1499350"/>
            <a:ext cx="9601200" cy="366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Quy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1996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Văn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Thường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Hà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endParaRPr lang="en-US" sz="2600" b="1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33 ha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Heinken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Tiger, Larue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100%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tái</a:t>
            </a:r>
            <a:r>
              <a:rPr lang="en-US" sz="2600" b="1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endParaRPr lang="en-US" sz="2600" b="1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783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4FAB-123C-17D9-A780-FD60811EE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101689E-2912-27E6-448B-348231ED11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785957-A32D-6F4E-3C37-49DA8CA17633}"/>
              </a:ext>
            </a:extLst>
          </p:cNvPr>
          <p:cNvSpPr txBox="1"/>
          <p:nvPr/>
        </p:nvSpPr>
        <p:spPr>
          <a:xfrm>
            <a:off x="762000" y="1209789"/>
            <a:ext cx="10972800" cy="4267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 kết phát triển bền vững &amp; chiến lược năng lượng.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vi-VN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Heineken toàn cầu đã đưa ra chiến lược phát triển bền vững với định hướng đến 2030 và 2040, trong đó nổi bật có:</a:t>
            </a:r>
            <a:endParaRPr lang="en-US" sz="2600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Mục tiêu "Net Zero" phát thải CO₂ vào năm 2040 trên toàn chuỗi giá trị.</a:t>
            </a:r>
            <a:endParaRPr lang="en-US" sz="2600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Giảm 30% khí thải CO₂ trong sản xuất vào năm 2030 (so với 2018).</a:t>
            </a:r>
            <a:endParaRPr lang="en-US" sz="2600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 dụng 100% điện tái tạo cho sản xuất bia vào năm 2030.</a:t>
            </a:r>
            <a:endParaRPr lang="en-US" sz="2600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600" dirty="0">
                <a:solidFill>
                  <a:srgbClr val="0050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Tối ưu hoá sử dụng nước và bảo tồn nguồn nước tại các nhà máy.</a:t>
            </a:r>
            <a:endParaRPr lang="en-US" sz="2600" dirty="0">
              <a:solidFill>
                <a:srgbClr val="005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735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EC59E-C802-F30C-9066-34A2EB8FB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CFF67AA-5E43-2C27-9637-846ACDC96F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540D56-AEAF-FC56-C107-FC1F9273D3DD}"/>
              </a:ext>
            </a:extLst>
          </p:cNvPr>
          <p:cNvSpPr txBox="1"/>
          <p:nvPr/>
        </p:nvSpPr>
        <p:spPr>
          <a:xfrm>
            <a:off x="762000" y="1018115"/>
            <a:ext cx="10972800" cy="4821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pháp đã triển khai tại Heineken.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máy bia Heineken Việt Nam - Hà Nội đã triển khai nhiều giải pháp tiết kiệm năng lượng nhằm nâng cao hiệu quả sản xuất và giảm thiểu tác động môi trường. Các biện pháp bao gồm: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quản lý năng lượng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 lập Ban Quản lý Năng lượng 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 tần, tụ bù cos</a:t>
            </a:r>
            <a:r>
              <a:rPr lang="el-GR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φ, </a:t>
            </a: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ôn đường ống hơi</a:t>
            </a:r>
            <a:r>
              <a:rPr lang="en-US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đèn LED toàn nhà máy.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600" dirty="0">
                <a:solidFill>
                  <a:srgbClr val="005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100% nhiên liệu sinh khối (biomass)</a:t>
            </a:r>
            <a:endParaRPr lang="en-US" sz="2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7303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Slide Trố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1303</TotalTime>
  <Words>1909</Words>
  <Application>Microsoft Office PowerPoint</Application>
  <PresentationFormat>Widescreen</PresentationFormat>
  <Paragraphs>142</Paragraphs>
  <Slides>29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Wingdings</vt:lpstr>
      <vt:lpstr>Arial</vt:lpstr>
      <vt:lpstr>Times New Roman</vt:lpstr>
      <vt:lpstr>Montserrat Bold</vt:lpstr>
      <vt:lpstr>Calibri</vt:lpstr>
      <vt:lpstr>#9Slide02 Noi dung dai</vt:lpstr>
      <vt:lpstr>Slide Trống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dc:subject>9Slide.vn</dc:subject>
  <dc:creator>hello</dc:creator>
  <cp:keywords>PPT</cp:keywords>
  <dc:description>9Slide.vn</dc:description>
  <cp:lastModifiedBy>Hiếu Phạm</cp:lastModifiedBy>
  <cp:revision>79</cp:revision>
  <dcterms:created xsi:type="dcterms:W3CDTF">2024-06-15T02:05:56Z</dcterms:created>
  <dcterms:modified xsi:type="dcterms:W3CDTF">2025-10-06T08:16:01Z</dcterms:modified>
  <cp:category>PPT</cp:category>
  <cp:contentStatus>9Slide</cp:contentStatus>
</cp:coreProperties>
</file>